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97" r:id="rId4"/>
    <p:sldId id="298" r:id="rId5"/>
    <p:sldId id="259" r:id="rId6"/>
    <p:sldId id="268" r:id="rId7"/>
    <p:sldId id="294" r:id="rId8"/>
    <p:sldId id="295" r:id="rId9"/>
    <p:sldId id="265" r:id="rId10"/>
    <p:sldId id="266" r:id="rId11"/>
    <p:sldId id="272" r:id="rId12"/>
    <p:sldId id="273" r:id="rId13"/>
    <p:sldId id="274" r:id="rId14"/>
    <p:sldId id="275" r:id="rId15"/>
    <p:sldId id="278" r:id="rId16"/>
    <p:sldId id="277" r:id="rId17"/>
    <p:sldId id="270" r:id="rId18"/>
    <p:sldId id="269" r:id="rId19"/>
    <p:sldId id="271" r:id="rId20"/>
    <p:sldId id="280" r:id="rId21"/>
    <p:sldId id="279" r:id="rId22"/>
    <p:sldId id="281" r:id="rId23"/>
    <p:sldId id="283" r:id="rId24"/>
    <p:sldId id="282" r:id="rId25"/>
    <p:sldId id="284" r:id="rId26"/>
    <p:sldId id="288" r:id="rId27"/>
    <p:sldId id="289" r:id="rId28"/>
    <p:sldId id="292" r:id="rId29"/>
    <p:sldId id="293" r:id="rId30"/>
  </p:sldIdLst>
  <p:sldSz cx="18288000" cy="10287000"/>
  <p:notesSz cx="6858000" cy="9144000"/>
  <p:embeddedFontLst>
    <p:embeddedFont>
      <p:font typeface="Aileron Heavy" panose="020B0604020202020204" charset="0"/>
      <p:regular r:id="rId32"/>
    </p:embeddedFont>
    <p:embeddedFont>
      <p:font typeface="Aileron Regular Bold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0455" autoAdjust="0"/>
  </p:normalViewPr>
  <p:slideViewPr>
    <p:cSldViewPr>
      <p:cViewPr varScale="1">
        <p:scale>
          <a:sx n="28" d="100"/>
          <a:sy n="28" d="100"/>
        </p:scale>
        <p:origin x="1107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7325C-2C73-484D-8CFF-21300E0E0A67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B973F-C31A-43C0-BA5A-F6DE4969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05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B973F-C31A-43C0-BA5A-F6DE496963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8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B973F-C31A-43C0-BA5A-F6DE496963C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5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B973F-C31A-43C0-BA5A-F6DE496963C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	Мероприятия: «Мисс </a:t>
            </a:r>
            <a:r>
              <a:rPr lang="ru-RU" dirty="0" err="1"/>
              <a:t>ИХиХФТ</a:t>
            </a:r>
            <a:r>
              <a:rPr lang="ru-RU" dirty="0"/>
              <a:t>»,  «Мистер </a:t>
            </a:r>
            <a:r>
              <a:rPr lang="ru-RU" dirty="0" err="1"/>
              <a:t>ИХиХФТ</a:t>
            </a:r>
            <a:r>
              <a:rPr lang="ru-RU" dirty="0"/>
              <a:t>», «Здравствуй, первый курс»,  «Посвящение в специальность»,  «Минута славы </a:t>
            </a:r>
            <a:r>
              <a:rPr lang="ru-RU" dirty="0" err="1"/>
              <a:t>ИХиХФТ</a:t>
            </a:r>
            <a:r>
              <a:rPr lang="ru-RU" dirty="0"/>
              <a:t>», «Школа актива </a:t>
            </a:r>
            <a:r>
              <a:rPr lang="ru-RU" dirty="0" err="1"/>
              <a:t>ИХиХФТ</a:t>
            </a:r>
            <a:r>
              <a:rPr lang="ru-RU" dirty="0"/>
              <a:t>»,  «День химика».</a:t>
            </a:r>
          </a:p>
          <a:p>
            <a:r>
              <a:rPr lang="ru-RU" dirty="0"/>
              <a:t>	Круглые столы посвящённые «Дню Победы» и «Дню Защитника Отечества» «День охраны труда».   </a:t>
            </a:r>
          </a:p>
          <a:p>
            <a:r>
              <a:rPr lang="ru-RU" dirty="0"/>
              <a:t>	Научное студенческое общество и интеллектуальные игры: «Что? Где? Когда?», « Своя игра», «Химические бои»,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B973F-C31A-43C0-BA5A-F6DE496963C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8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4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03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7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15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2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17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6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09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89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80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13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26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40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89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8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36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5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52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78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73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1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0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0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png"/><Relationship Id="rId9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sXdjff4GWTQ" TargetMode="External"/><Relationship Id="rId5" Type="http://schemas.openxmlformats.org/officeDocument/2006/relationships/hyperlink" Target="https://t.me/abiturient_ihihft" TargetMode="External"/><Relationship Id="rId4" Type="http://schemas.openxmlformats.org/officeDocument/2006/relationships/hyperlink" Target="https://vk.com/abiturientche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19458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0" y="161404"/>
            <a:ext cx="117348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44"/>
              </a:lnSpc>
            </a:pPr>
            <a:r>
              <a:rPr lang="ru-RU" sz="4600" spc="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химии и химико-фармацевтических технологий </a:t>
            </a:r>
            <a:r>
              <a:rPr lang="ru-RU" sz="4600" spc="1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АлтГУ</a:t>
            </a:r>
            <a:endParaRPr lang="en-US" sz="4600" spc="11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28600" y="2325382"/>
            <a:ext cx="14325600" cy="7742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00100"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НАУЧНЫЕ ШКОЛЫ</a:t>
            </a:r>
          </a:p>
          <a:p>
            <a:pPr marL="800100"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СПЕЦИАЛИЗИРОВАННЫХ ЛАБОРАТОРИЙ, </a:t>
            </a:r>
          </a:p>
          <a:p>
            <a:pPr lvl="1" algn="just">
              <a:lnSpc>
                <a:spcPct val="170000"/>
              </a:lnSpc>
            </a:pPr>
            <a:r>
              <a:rPr lang="ru-RU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ОСНАЩЕННЫХ УЧЕБНЫМ И НАУЧНЫМ ОБОРУДОВАНИЕМ</a:t>
            </a:r>
          </a:p>
          <a:p>
            <a:pPr marL="800100"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КАФЕДРЫ, СОЗДАННЫЕ СОВМЕСТНО С </a:t>
            </a:r>
          </a:p>
          <a:p>
            <a:pPr lvl="1" algn="just">
              <a:lnSpc>
                <a:spcPct val="170000"/>
              </a:lnSpc>
            </a:pPr>
            <a:r>
              <a:rPr lang="ru-RU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ПРЕДПРИЯТИЯМИ И ОРГАНИЗАЦИЯМИ, КОТОРЫЕ </a:t>
            </a:r>
          </a:p>
          <a:p>
            <a:pPr lvl="1" algn="just">
              <a:lnSpc>
                <a:spcPct val="170000"/>
              </a:lnSpc>
            </a:pPr>
            <a:r>
              <a:rPr lang="ru-RU" sz="3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ЗАИНТЕРЕСОВАНЫ  В ВЫПУСКНИКАХ ИНСТИТУТТА   </a:t>
            </a:r>
          </a:p>
          <a:p>
            <a:pPr marL="800100"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СТАЖИРОВКИ В НАУЧНЫЕ ЦЕНТРЫ, ИНСТИТУТЫ И УНИВЕРСИТЕТЫ </a:t>
            </a:r>
          </a:p>
          <a:p>
            <a:pPr lvl="1" algn="just">
              <a:lnSpc>
                <a:spcPct val="170000"/>
              </a:lnSpc>
            </a:pP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МОСКВЫ, НОВОСИБИРСКА, ТОМСКА, САНКТ-ПЕТЕРБУРГА, КАРАГАНДЫ</a:t>
            </a:r>
          </a:p>
          <a:p>
            <a:pPr marL="800100" lvl="1" indent="-34290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ОБРАЗОВАТЕЛЬНЫЕ ПРОГРАММЫ С УНИВЕРСИТЕТАМИ </a:t>
            </a:r>
          </a:p>
          <a:p>
            <a:pPr lvl="1" algn="just">
              <a:lnSpc>
                <a:spcPct val="170000"/>
              </a:lnSpc>
            </a:pPr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БЛИЖНЕГО ЗАРУБЕЖЬЯ</a:t>
            </a:r>
          </a:p>
        </p:txBody>
      </p:sp>
      <p:pic>
        <p:nvPicPr>
          <p:cNvPr id="10" name="Рисунок 9" descr="F:\ХФ_ПК_презентации\Logo_KhF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897" y="41300"/>
            <a:ext cx="1749400" cy="17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76846F7-36EA-4457-8F6F-B196FC673E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466" y="3439558"/>
            <a:ext cx="4339875" cy="2439959"/>
          </a:xfrm>
          <a:prstGeom prst="rect">
            <a:avLst/>
          </a:prstGeom>
          <a:ln w="66675">
            <a:solidFill>
              <a:srgbClr val="FFC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96CBA9-56AD-435D-BC82-13F4213508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6515100"/>
            <a:ext cx="3613097" cy="2169975"/>
          </a:xfrm>
          <a:prstGeom prst="rect">
            <a:avLst/>
          </a:prstGeom>
          <a:ln w="69850">
            <a:solidFill>
              <a:srgbClr val="FFC000"/>
            </a:solidFill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4A0A628-EB94-41AD-9FA3-35C9D23A0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0"/>
          <a:stretch/>
        </p:blipFill>
        <p:spPr bwMode="auto">
          <a:xfrm>
            <a:off x="11195319" y="798510"/>
            <a:ext cx="4339875" cy="2417089"/>
          </a:xfrm>
          <a:prstGeom prst="rect">
            <a:avLst/>
          </a:prstGeom>
          <a:noFill/>
          <a:ln w="666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3969" y="333359"/>
            <a:ext cx="1420065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</a:t>
            </a:r>
          </a:p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20.03.01 Техносферная безопасность</a:t>
            </a:r>
            <a:endParaRPr lang="en-US" sz="5200" spc="114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2820769"/>
            <a:ext cx="1501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 в техносфере»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3789" y="4267199"/>
            <a:ext cx="1341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может выбрать выпускник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8800" y="5367821"/>
            <a:ext cx="1341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по охране труда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по охране труда и технике безопасности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по защите в чрезвычайных ситуациях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по промышленной безопасности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по технике безопасности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Спасатель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техносферной безопасности</a:t>
            </a:r>
          </a:p>
          <a:p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луп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686734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ей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52900"/>
            <a:ext cx="1014241" cy="800016"/>
          </a:xfrm>
          <a:prstGeom prst="rect">
            <a:avLst/>
          </a:prstGeom>
        </p:spPr>
      </p:pic>
      <p:pic>
        <p:nvPicPr>
          <p:cNvPr id="18" name="Рисунок 17" descr="F:\ХФ_ПК_презентации\Logo_KhF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C:\Users\Linusik\Downloads\ФОТО\IMG-20200420-WA0063.jpg">
            <a:extLst>
              <a:ext uri="{FF2B5EF4-FFF2-40B4-BE49-F238E27FC236}">
                <a16:creationId xmlns:a16="http://schemas.microsoft.com/office/drawing/2014/main" id="{799A11DA-8569-4C20-92E1-C728DCC5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409" y="3807901"/>
            <a:ext cx="4151591" cy="5535455"/>
          </a:xfrm>
          <a:prstGeom prst="rect">
            <a:avLst/>
          </a:prstGeom>
          <a:noFill/>
          <a:ln w="666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933700"/>
            <a:ext cx="8305800" cy="17526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я могу работать?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819944" y="473720"/>
            <a:ext cx="1426765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</a:t>
            </a:r>
          </a:p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20.03.01 Техносферная безопасность</a:t>
            </a:r>
            <a:endParaRPr lang="en-US" sz="5200" spc="114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5"/>
          <p:cNvSpPr/>
          <p:nvPr/>
        </p:nvSpPr>
        <p:spPr>
          <a:xfrm>
            <a:off x="1112159" y="8291050"/>
            <a:ext cx="806852" cy="1071563"/>
          </a:xfrm>
          <a:prstGeom prst="rect">
            <a:avLst/>
          </a:prstGeom>
          <a:solidFill>
            <a:srgbClr val="86EAE9">
              <a:alpha val="16862"/>
            </a:srgbClr>
          </a:solidFill>
        </p:spPr>
      </p:sp>
      <p:sp>
        <p:nvSpPr>
          <p:cNvPr id="8" name="AutoShape 6"/>
          <p:cNvSpPr/>
          <p:nvPr/>
        </p:nvSpPr>
        <p:spPr>
          <a:xfrm>
            <a:off x="1954048" y="8291050"/>
            <a:ext cx="11880496" cy="1071563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11" name="TextBox 9"/>
          <p:cNvSpPr txBox="1"/>
          <p:nvPr/>
        </p:nvSpPr>
        <p:spPr>
          <a:xfrm>
            <a:off x="1301022" y="8576762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86EAE9"/>
                </a:solidFill>
                <a:latin typeface="Aileron Regular Bold"/>
              </a:rPr>
              <a:t>01</a:t>
            </a:r>
          </a:p>
        </p:txBody>
      </p:sp>
      <p:sp>
        <p:nvSpPr>
          <p:cNvPr id="12" name="AutoShape 10"/>
          <p:cNvSpPr/>
          <p:nvPr/>
        </p:nvSpPr>
        <p:spPr>
          <a:xfrm>
            <a:off x="4321284" y="6896100"/>
            <a:ext cx="10766316" cy="1143000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13" name="AutoShape 11"/>
          <p:cNvSpPr/>
          <p:nvPr/>
        </p:nvSpPr>
        <p:spPr>
          <a:xfrm>
            <a:off x="6683484" y="5524500"/>
            <a:ext cx="9394715" cy="1143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4" name="AutoShape 12"/>
          <p:cNvSpPr/>
          <p:nvPr/>
        </p:nvSpPr>
        <p:spPr>
          <a:xfrm>
            <a:off x="8512283" y="4229100"/>
            <a:ext cx="8708917" cy="1103786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5" name="AutoShape 13"/>
          <p:cNvSpPr/>
          <p:nvPr/>
        </p:nvSpPr>
        <p:spPr>
          <a:xfrm>
            <a:off x="10722084" y="2857500"/>
            <a:ext cx="7184916" cy="1143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6" name="AutoShape 14"/>
          <p:cNvSpPr/>
          <p:nvPr/>
        </p:nvSpPr>
        <p:spPr>
          <a:xfrm>
            <a:off x="3514432" y="6896100"/>
            <a:ext cx="806852" cy="1143000"/>
          </a:xfrm>
          <a:prstGeom prst="rect">
            <a:avLst/>
          </a:prstGeom>
          <a:solidFill>
            <a:srgbClr val="3EDAD8">
              <a:alpha val="19607"/>
            </a:srgbClr>
          </a:solidFill>
        </p:spPr>
      </p:sp>
      <p:sp>
        <p:nvSpPr>
          <p:cNvPr id="17" name="TextBox 15"/>
          <p:cNvSpPr txBox="1"/>
          <p:nvPr/>
        </p:nvSpPr>
        <p:spPr>
          <a:xfrm>
            <a:off x="3703295" y="7217531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3EDAD8"/>
                </a:solidFill>
                <a:latin typeface="Aileron Regular Bold"/>
              </a:rPr>
              <a:t>02</a:t>
            </a:r>
          </a:p>
        </p:txBody>
      </p:sp>
      <p:sp>
        <p:nvSpPr>
          <p:cNvPr id="18" name="AutoShape 16"/>
          <p:cNvSpPr/>
          <p:nvPr/>
        </p:nvSpPr>
        <p:spPr>
          <a:xfrm>
            <a:off x="5876632" y="5524500"/>
            <a:ext cx="806852" cy="1143000"/>
          </a:xfrm>
          <a:prstGeom prst="rect">
            <a:avLst/>
          </a:prstGeom>
          <a:solidFill>
            <a:srgbClr val="37C9EF">
              <a:alpha val="19607"/>
            </a:srgbClr>
          </a:solidFill>
        </p:spPr>
      </p:sp>
      <p:sp>
        <p:nvSpPr>
          <p:cNvPr id="19" name="TextBox 17"/>
          <p:cNvSpPr txBox="1"/>
          <p:nvPr/>
        </p:nvSpPr>
        <p:spPr>
          <a:xfrm>
            <a:off x="6065495" y="5845931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37C9EF"/>
                </a:solidFill>
                <a:latin typeface="Aileron Regular Bold"/>
              </a:rPr>
              <a:t>03</a:t>
            </a:r>
          </a:p>
        </p:txBody>
      </p:sp>
      <p:sp>
        <p:nvSpPr>
          <p:cNvPr id="20" name="AutoShape 18"/>
          <p:cNvSpPr/>
          <p:nvPr/>
        </p:nvSpPr>
        <p:spPr>
          <a:xfrm>
            <a:off x="7705432" y="4229100"/>
            <a:ext cx="806852" cy="1103786"/>
          </a:xfrm>
          <a:prstGeom prst="rect">
            <a:avLst/>
          </a:prstGeom>
          <a:solidFill>
            <a:srgbClr val="2C92D5">
              <a:alpha val="19607"/>
            </a:srgbClr>
          </a:solidFill>
        </p:spPr>
      </p:sp>
      <p:sp>
        <p:nvSpPr>
          <p:cNvPr id="21" name="TextBox 19"/>
          <p:cNvSpPr txBox="1"/>
          <p:nvPr/>
        </p:nvSpPr>
        <p:spPr>
          <a:xfrm>
            <a:off x="7894296" y="4530924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2C92D5"/>
                </a:solidFill>
                <a:latin typeface="Aileron Regular Bold"/>
              </a:rPr>
              <a:t>04</a:t>
            </a:r>
          </a:p>
        </p:txBody>
      </p:sp>
      <p:sp>
        <p:nvSpPr>
          <p:cNvPr id="22" name="AutoShape 20"/>
          <p:cNvSpPr/>
          <p:nvPr/>
        </p:nvSpPr>
        <p:spPr>
          <a:xfrm>
            <a:off x="9915232" y="2857500"/>
            <a:ext cx="806852" cy="1143000"/>
          </a:xfrm>
          <a:prstGeom prst="rect">
            <a:avLst/>
          </a:prstGeom>
          <a:solidFill>
            <a:srgbClr val="13538A">
              <a:alpha val="19607"/>
            </a:srgbClr>
          </a:solidFill>
        </p:spPr>
      </p:sp>
      <p:sp>
        <p:nvSpPr>
          <p:cNvPr id="23" name="TextBox 21"/>
          <p:cNvSpPr txBox="1"/>
          <p:nvPr/>
        </p:nvSpPr>
        <p:spPr>
          <a:xfrm>
            <a:off x="10104096" y="3178931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13538A"/>
                </a:solidFill>
                <a:latin typeface="Aileron Regular Bold"/>
              </a:rPr>
              <a:t>05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11049000" y="3028890"/>
            <a:ext cx="685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и подразделения МЧС России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8686800" y="4412699"/>
            <a:ext cx="8534400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муниципальные организации и предприятия здравоохранения, образования</a:t>
            </a:r>
            <a:endParaRPr lang="en-US" sz="2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6988283" y="5695890"/>
            <a:ext cx="87851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и региональные геологические службы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4572000" y="7036713"/>
            <a:ext cx="98633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экологической направленности, </a:t>
            </a:r>
            <a:r>
              <a:rPr lang="ru-RU" sz="3000" spc="234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травмобезопасности</a:t>
            </a:r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пожаробезопасности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2085108" y="8395944"/>
            <a:ext cx="1174943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и частные производственные предприятия всех профилей, природоохранные центры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 descr="F:\ХФ_ПК_презентации\Logo_KhF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50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65862" y="895620"/>
            <a:ext cx="1418082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19.03.01 Биотехнология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2917531"/>
            <a:ext cx="16512144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«Биотехнология продуктов на основе растительного сырья»</a:t>
            </a:r>
          </a:p>
          <a:p>
            <a:pPr>
              <a:lnSpc>
                <a:spcPct val="200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образования: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</a:p>
          <a:p>
            <a:pPr>
              <a:lnSpc>
                <a:spcPct val="200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года</a:t>
            </a:r>
          </a:p>
          <a:p>
            <a:pPr lvl="0">
              <a:spcBef>
                <a:spcPts val="1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(3 экзамена): </a:t>
            </a:r>
          </a:p>
          <a:p>
            <a:pPr lvl="0">
              <a:spcBef>
                <a:spcPts val="1000"/>
              </a:spcBef>
            </a:pP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обязательных 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математика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spcBef>
                <a:spcPts val="1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на выбор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бюджетных мест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году: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>
              <a:lnSpc>
                <a:spcPct val="200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договорной основе в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118 380 руб.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Шап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635" y="3569979"/>
            <a:ext cx="1749669" cy="1010920"/>
          </a:xfrm>
          <a:prstGeom prst="rect">
            <a:avLst/>
          </a:prstGeom>
        </p:spPr>
      </p:pic>
      <p:pic>
        <p:nvPicPr>
          <p:cNvPr id="14" name="Рисунок 13" descr="врем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863" y="4762500"/>
            <a:ext cx="762000" cy="762000"/>
          </a:xfrm>
          <a:prstGeom prst="rect">
            <a:avLst/>
          </a:prstGeom>
        </p:spPr>
      </p:pic>
      <p:pic>
        <p:nvPicPr>
          <p:cNvPr id="16" name="Рисунок 15" descr="списо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5931757"/>
            <a:ext cx="838200" cy="838200"/>
          </a:xfrm>
          <a:prstGeom prst="rect">
            <a:avLst/>
          </a:prstGeom>
        </p:spPr>
      </p:pic>
      <p:pic>
        <p:nvPicPr>
          <p:cNvPr id="18" name="Рисунок 17" descr="иде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076" y="7479959"/>
            <a:ext cx="824624" cy="824624"/>
          </a:xfrm>
          <a:prstGeom prst="rect">
            <a:avLst/>
          </a:prstGeom>
        </p:spPr>
      </p:pic>
      <p:pic>
        <p:nvPicPr>
          <p:cNvPr id="19" name="Рисунок 18" descr="F:\ХФ_ПК_презентации\Logo_KhF_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" y="62212"/>
            <a:ext cx="23177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лупа.png">
            <a:extLst>
              <a:ext uri="{FF2B5EF4-FFF2-40B4-BE49-F238E27FC236}">
                <a16:creationId xmlns:a16="http://schemas.microsoft.com/office/drawing/2014/main" id="{9D83515E-B7DF-4414-899F-61CEA27CD07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0550" y="2653102"/>
            <a:ext cx="914400" cy="9144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B3C55CA-526B-4D61-BE22-E2B151F9ED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92" y="4229100"/>
            <a:ext cx="5159389" cy="4075483"/>
          </a:xfrm>
          <a:prstGeom prst="rect">
            <a:avLst/>
          </a:prstGeom>
          <a:ln w="66675">
            <a:solidFill>
              <a:srgbClr val="FFC000"/>
            </a:solidFill>
          </a:ln>
        </p:spPr>
      </p:pic>
      <p:pic>
        <p:nvPicPr>
          <p:cNvPr id="15" name="Рисунок 14" descr="кошелёк.png">
            <a:extLst>
              <a:ext uri="{FF2B5EF4-FFF2-40B4-BE49-F238E27FC236}">
                <a16:creationId xmlns:a16="http://schemas.microsoft.com/office/drawing/2014/main" id="{18E47C1E-D703-4590-9740-F9EE635A4CA7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3426" y="8671685"/>
            <a:ext cx="7079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9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9599" y="844052"/>
            <a:ext cx="1420065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19.03.01 Биотехнология</a:t>
            </a:r>
          </a:p>
          <a:p>
            <a:pPr>
              <a:lnSpc>
                <a:spcPts val="5444"/>
              </a:lnSpc>
            </a:pPr>
            <a:endParaRPr lang="en-US" sz="4600" spc="114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1679" y="4025170"/>
            <a:ext cx="1341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может выбрать выпускник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8800" y="4762500"/>
            <a:ext cx="13411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Биоинженер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</a:t>
            </a: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</a:t>
            </a:r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Инженер-технолог по качеству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Инженер-технолог пищевого производства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Инженер-химик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Химик-технолог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качеству</a:t>
            </a: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17" name="Рисунок 16" descr="кей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318" y="3948327"/>
            <a:ext cx="1014241" cy="800016"/>
          </a:xfrm>
          <a:prstGeom prst="rect">
            <a:avLst/>
          </a:prstGeom>
        </p:spPr>
      </p:pic>
      <p:pic>
        <p:nvPicPr>
          <p:cNvPr id="13" name="Рисунок 12" descr="F:\ХФ_ПК_презентации\Logo_KhF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луп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238" y="2755535"/>
            <a:ext cx="914400" cy="9144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9347" y="2771715"/>
            <a:ext cx="15205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«Продуцирование биологически активных веществ методами биотехнологии»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9831E1-D6E1-43C0-888A-D15F9E454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441" y="3669935"/>
            <a:ext cx="4446294" cy="3074501"/>
          </a:xfrm>
          <a:prstGeom prst="rect">
            <a:avLst/>
          </a:prstGeom>
          <a:ln w="63500">
            <a:solidFill>
              <a:srgbClr val="FFC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5824E0-A353-4228-A3FA-7C710426C4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30246" y="5888330"/>
            <a:ext cx="4522689" cy="3392017"/>
          </a:xfrm>
          <a:prstGeom prst="rect">
            <a:avLst/>
          </a:prstGeom>
          <a:ln w="666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8051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933700"/>
            <a:ext cx="8305800" cy="17526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я могу работать?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844052"/>
            <a:ext cx="1426765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19.03.01 Биотехнология</a:t>
            </a:r>
          </a:p>
          <a:p>
            <a:pPr>
              <a:lnSpc>
                <a:spcPts val="5444"/>
              </a:lnSpc>
            </a:pPr>
            <a:endParaRPr lang="en-US" sz="4600" spc="114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/>
          <p:nvPr/>
        </p:nvSpPr>
        <p:spPr>
          <a:xfrm>
            <a:off x="1112159" y="8291050"/>
            <a:ext cx="806852" cy="1071563"/>
          </a:xfrm>
          <a:prstGeom prst="rect">
            <a:avLst/>
          </a:prstGeom>
          <a:solidFill>
            <a:srgbClr val="86EAE9">
              <a:alpha val="16862"/>
            </a:srgbClr>
          </a:solidFill>
        </p:spPr>
      </p:sp>
      <p:sp>
        <p:nvSpPr>
          <p:cNvPr id="8" name="AutoShape 6"/>
          <p:cNvSpPr/>
          <p:nvPr/>
        </p:nvSpPr>
        <p:spPr>
          <a:xfrm>
            <a:off x="1899994" y="8291050"/>
            <a:ext cx="11880496" cy="1071563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11" name="TextBox 9"/>
          <p:cNvSpPr txBox="1"/>
          <p:nvPr/>
        </p:nvSpPr>
        <p:spPr>
          <a:xfrm>
            <a:off x="1301022" y="8576762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86EAE9"/>
                </a:solidFill>
                <a:latin typeface="Aileron Regular Bold"/>
              </a:rPr>
              <a:t>01</a:t>
            </a:r>
          </a:p>
        </p:txBody>
      </p:sp>
      <p:sp>
        <p:nvSpPr>
          <p:cNvPr id="12" name="AutoShape 10"/>
          <p:cNvSpPr/>
          <p:nvPr/>
        </p:nvSpPr>
        <p:spPr>
          <a:xfrm>
            <a:off x="4321284" y="6896100"/>
            <a:ext cx="10766316" cy="1143000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13" name="AutoShape 11"/>
          <p:cNvSpPr/>
          <p:nvPr/>
        </p:nvSpPr>
        <p:spPr>
          <a:xfrm>
            <a:off x="6683484" y="5524500"/>
            <a:ext cx="9394715" cy="1143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4" name="AutoShape 12"/>
          <p:cNvSpPr/>
          <p:nvPr/>
        </p:nvSpPr>
        <p:spPr>
          <a:xfrm>
            <a:off x="8512283" y="4229100"/>
            <a:ext cx="8556517" cy="1103786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5" name="AutoShape 13"/>
          <p:cNvSpPr/>
          <p:nvPr/>
        </p:nvSpPr>
        <p:spPr>
          <a:xfrm>
            <a:off x="10722084" y="2857500"/>
            <a:ext cx="7184916" cy="1143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6" name="AutoShape 14"/>
          <p:cNvSpPr/>
          <p:nvPr/>
        </p:nvSpPr>
        <p:spPr>
          <a:xfrm>
            <a:off x="3514432" y="6896100"/>
            <a:ext cx="806852" cy="1143000"/>
          </a:xfrm>
          <a:prstGeom prst="rect">
            <a:avLst/>
          </a:prstGeom>
          <a:solidFill>
            <a:srgbClr val="3EDAD8">
              <a:alpha val="19607"/>
            </a:srgbClr>
          </a:solidFill>
        </p:spPr>
      </p:sp>
      <p:sp>
        <p:nvSpPr>
          <p:cNvPr id="17" name="TextBox 15"/>
          <p:cNvSpPr txBox="1"/>
          <p:nvPr/>
        </p:nvSpPr>
        <p:spPr>
          <a:xfrm>
            <a:off x="3703295" y="7217531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3EDAD8"/>
                </a:solidFill>
                <a:latin typeface="Aileron Regular Bold"/>
              </a:rPr>
              <a:t>02</a:t>
            </a:r>
          </a:p>
        </p:txBody>
      </p:sp>
      <p:sp>
        <p:nvSpPr>
          <p:cNvPr id="18" name="AutoShape 16"/>
          <p:cNvSpPr/>
          <p:nvPr/>
        </p:nvSpPr>
        <p:spPr>
          <a:xfrm>
            <a:off x="5876632" y="5524500"/>
            <a:ext cx="806852" cy="1143000"/>
          </a:xfrm>
          <a:prstGeom prst="rect">
            <a:avLst/>
          </a:prstGeom>
          <a:solidFill>
            <a:srgbClr val="37C9EF">
              <a:alpha val="19607"/>
            </a:srgbClr>
          </a:solidFill>
        </p:spPr>
      </p:sp>
      <p:sp>
        <p:nvSpPr>
          <p:cNvPr id="19" name="TextBox 17"/>
          <p:cNvSpPr txBox="1"/>
          <p:nvPr/>
        </p:nvSpPr>
        <p:spPr>
          <a:xfrm>
            <a:off x="6065495" y="5845931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37C9EF"/>
                </a:solidFill>
                <a:latin typeface="Aileron Regular Bold"/>
              </a:rPr>
              <a:t>03</a:t>
            </a:r>
          </a:p>
        </p:txBody>
      </p:sp>
      <p:sp>
        <p:nvSpPr>
          <p:cNvPr id="20" name="AutoShape 18"/>
          <p:cNvSpPr/>
          <p:nvPr/>
        </p:nvSpPr>
        <p:spPr>
          <a:xfrm>
            <a:off x="7705432" y="4229100"/>
            <a:ext cx="806852" cy="1103786"/>
          </a:xfrm>
          <a:prstGeom prst="rect">
            <a:avLst/>
          </a:prstGeom>
          <a:solidFill>
            <a:srgbClr val="2C92D5">
              <a:alpha val="19607"/>
            </a:srgbClr>
          </a:solidFill>
        </p:spPr>
      </p:sp>
      <p:sp>
        <p:nvSpPr>
          <p:cNvPr id="21" name="TextBox 19"/>
          <p:cNvSpPr txBox="1"/>
          <p:nvPr/>
        </p:nvSpPr>
        <p:spPr>
          <a:xfrm>
            <a:off x="7894296" y="4530923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2C92D5"/>
                </a:solidFill>
                <a:latin typeface="Aileron Regular Bold"/>
              </a:rPr>
              <a:t>04</a:t>
            </a:r>
          </a:p>
        </p:txBody>
      </p:sp>
      <p:sp>
        <p:nvSpPr>
          <p:cNvPr id="22" name="AutoShape 20"/>
          <p:cNvSpPr/>
          <p:nvPr/>
        </p:nvSpPr>
        <p:spPr>
          <a:xfrm>
            <a:off x="9915232" y="2857500"/>
            <a:ext cx="806852" cy="1143000"/>
          </a:xfrm>
          <a:prstGeom prst="rect">
            <a:avLst/>
          </a:prstGeom>
          <a:solidFill>
            <a:srgbClr val="13538A">
              <a:alpha val="19607"/>
            </a:srgbClr>
          </a:solidFill>
        </p:spPr>
      </p:sp>
      <p:sp>
        <p:nvSpPr>
          <p:cNvPr id="23" name="TextBox 21"/>
          <p:cNvSpPr txBox="1"/>
          <p:nvPr/>
        </p:nvSpPr>
        <p:spPr>
          <a:xfrm>
            <a:off x="10081212" y="3178931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13538A"/>
                </a:solidFill>
                <a:latin typeface="Aileron Regular Bold"/>
              </a:rPr>
              <a:t>05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11049000" y="3028890"/>
            <a:ext cx="685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Научно-исследовательские институты и лаборатории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8740883" y="4565549"/>
            <a:ext cx="809931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Биотехнологические предприятия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6988283" y="5695890"/>
            <a:ext cx="87851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аграрно-промышленного комплекса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4572000" y="7036713"/>
            <a:ext cx="98633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Фирмы и компании по производству продуктов питания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2085108" y="8611387"/>
            <a:ext cx="1225418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Фармацевтические компании и парфюмерные производства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 descr="F:\ХФ_ПК_презентации\Logo_KhF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47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01336" y="445953"/>
            <a:ext cx="1420065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</a:t>
            </a:r>
          </a:p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18.03.01 Химическая технология</a:t>
            </a:r>
            <a:endParaRPr lang="en-US" sz="5200" spc="114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2516748"/>
            <a:ext cx="1501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«Химическое, фармацевтическое и косметическое производство»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3789" y="4267199"/>
            <a:ext cx="13411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может выбрать выпускник: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8800" y="5367821"/>
            <a:ext cx="1341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Инженер-химик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Химик-технолог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биохимического производства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Инженер-технолог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Инженер-технолог по качеству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 фармацевтической промышленности</a:t>
            </a:r>
          </a:p>
          <a:p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луп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55270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ей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52900"/>
            <a:ext cx="1014241" cy="800016"/>
          </a:xfrm>
          <a:prstGeom prst="rect">
            <a:avLst/>
          </a:prstGeom>
        </p:spPr>
      </p:pic>
      <p:pic>
        <p:nvPicPr>
          <p:cNvPr id="15" name="Рисунок 14" descr="F:\ХФ_ПК_презентации\Logo_KhF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660F0D-1E42-4CD9-9C58-1EF5946F8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3726943"/>
            <a:ext cx="5638800" cy="3526129"/>
          </a:xfrm>
          <a:prstGeom prst="rect">
            <a:avLst/>
          </a:prstGeom>
          <a:ln w="666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36880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124200" y="399008"/>
            <a:ext cx="1136142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</a:t>
            </a:r>
          </a:p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18.03.01 Химическая технология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5919" y="2552700"/>
            <a:ext cx="16589681" cy="6468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«Химическое, фармацевтическое и косметическое производство»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образования: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года </a:t>
            </a:r>
          </a:p>
          <a:p>
            <a:pPr>
              <a:spcBef>
                <a:spcPts val="1000"/>
              </a:spcBef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(3 экзамена): </a:t>
            </a:r>
          </a:p>
          <a:p>
            <a:pPr>
              <a:spcBef>
                <a:spcPts val="1000"/>
              </a:spcBef>
            </a:pPr>
            <a:r>
              <a:rPr lang="ru-RU" sz="3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обязательных 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русский язык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3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на выбор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бюджетных мест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году: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договорной основе в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118 380 руб.</a:t>
            </a:r>
          </a:p>
        </p:txBody>
      </p:sp>
      <p:pic>
        <p:nvPicPr>
          <p:cNvPr id="13" name="Рисунок 12" descr="Шап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7053" y="3449590"/>
            <a:ext cx="1749669" cy="1010920"/>
          </a:xfrm>
          <a:prstGeom prst="rect">
            <a:avLst/>
          </a:prstGeom>
        </p:spPr>
      </p:pic>
      <p:pic>
        <p:nvPicPr>
          <p:cNvPr id="14" name="Рисунок 13" descr="врем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659" y="4460510"/>
            <a:ext cx="762000" cy="762000"/>
          </a:xfrm>
          <a:prstGeom prst="rect">
            <a:avLst/>
          </a:prstGeom>
        </p:spPr>
      </p:pic>
      <p:pic>
        <p:nvPicPr>
          <p:cNvPr id="16" name="Рисунок 15" descr="списо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48" y="5630892"/>
            <a:ext cx="838200" cy="838200"/>
          </a:xfrm>
          <a:prstGeom prst="rect">
            <a:avLst/>
          </a:prstGeom>
        </p:spPr>
      </p:pic>
      <p:pic>
        <p:nvPicPr>
          <p:cNvPr id="18" name="Рисунок 17" descr="иде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414" y="7111996"/>
            <a:ext cx="824624" cy="824624"/>
          </a:xfrm>
          <a:prstGeom prst="rect">
            <a:avLst/>
          </a:prstGeom>
        </p:spPr>
      </p:pic>
      <p:pic>
        <p:nvPicPr>
          <p:cNvPr id="19" name="Рисунок 18" descr="F:\ХФ_ПК_презентации\Logo_KhF_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5" y="14984"/>
            <a:ext cx="23177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лупа.png">
            <a:extLst>
              <a:ext uri="{FF2B5EF4-FFF2-40B4-BE49-F238E27FC236}">
                <a16:creationId xmlns:a16="http://schemas.microsoft.com/office/drawing/2014/main" id="{EF355649-8CDA-4C32-B66F-91A18E473B8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2915" y="2484106"/>
            <a:ext cx="914400" cy="914400"/>
          </a:xfrm>
          <a:prstGeom prst="rect">
            <a:avLst/>
          </a:prstGeom>
        </p:spPr>
      </p:pic>
      <p:pic>
        <p:nvPicPr>
          <p:cNvPr id="15" name="Рисунок 14" descr="кошелёк.png">
            <a:extLst>
              <a:ext uri="{FF2B5EF4-FFF2-40B4-BE49-F238E27FC236}">
                <a16:creationId xmlns:a16="http://schemas.microsoft.com/office/drawing/2014/main" id="{3BC3104E-AD2B-43D8-ACD0-201DEFF4F7D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4115" y="8316308"/>
            <a:ext cx="7079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933700"/>
            <a:ext cx="8305800" cy="17526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я могу работать?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819944" y="367605"/>
            <a:ext cx="14267656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</a:t>
            </a:r>
          </a:p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18.03.01 Химическая технология</a:t>
            </a:r>
            <a:endParaRPr lang="en-US" sz="5200" spc="114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5"/>
          <p:cNvSpPr/>
          <p:nvPr/>
        </p:nvSpPr>
        <p:spPr>
          <a:xfrm>
            <a:off x="1112159" y="8291050"/>
            <a:ext cx="806852" cy="1071563"/>
          </a:xfrm>
          <a:prstGeom prst="rect">
            <a:avLst/>
          </a:prstGeom>
          <a:solidFill>
            <a:srgbClr val="86EAE9">
              <a:alpha val="16862"/>
            </a:srgbClr>
          </a:solidFill>
        </p:spPr>
      </p:sp>
      <p:sp>
        <p:nvSpPr>
          <p:cNvPr id="8" name="AutoShape 6"/>
          <p:cNvSpPr/>
          <p:nvPr/>
        </p:nvSpPr>
        <p:spPr>
          <a:xfrm>
            <a:off x="1899994" y="8291050"/>
            <a:ext cx="11880496" cy="1071563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11" name="TextBox 9"/>
          <p:cNvSpPr txBox="1"/>
          <p:nvPr/>
        </p:nvSpPr>
        <p:spPr>
          <a:xfrm>
            <a:off x="1301022" y="8576762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86EAE9"/>
                </a:solidFill>
                <a:latin typeface="Aileron Regular Bold"/>
              </a:rPr>
              <a:t>01</a:t>
            </a:r>
          </a:p>
        </p:txBody>
      </p:sp>
      <p:sp>
        <p:nvSpPr>
          <p:cNvPr id="12" name="AutoShape 10"/>
          <p:cNvSpPr/>
          <p:nvPr/>
        </p:nvSpPr>
        <p:spPr>
          <a:xfrm>
            <a:off x="4321284" y="6896100"/>
            <a:ext cx="10766316" cy="1143000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13" name="AutoShape 11"/>
          <p:cNvSpPr/>
          <p:nvPr/>
        </p:nvSpPr>
        <p:spPr>
          <a:xfrm>
            <a:off x="6683484" y="5524500"/>
            <a:ext cx="9394715" cy="1143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4" name="AutoShape 12"/>
          <p:cNvSpPr/>
          <p:nvPr/>
        </p:nvSpPr>
        <p:spPr>
          <a:xfrm>
            <a:off x="8512283" y="4229100"/>
            <a:ext cx="8556517" cy="1103786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5" name="AutoShape 13"/>
          <p:cNvSpPr/>
          <p:nvPr/>
        </p:nvSpPr>
        <p:spPr>
          <a:xfrm>
            <a:off x="10722084" y="2857500"/>
            <a:ext cx="7184916" cy="1143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6" name="AutoShape 14"/>
          <p:cNvSpPr/>
          <p:nvPr/>
        </p:nvSpPr>
        <p:spPr>
          <a:xfrm>
            <a:off x="3514432" y="6896100"/>
            <a:ext cx="806852" cy="1143000"/>
          </a:xfrm>
          <a:prstGeom prst="rect">
            <a:avLst/>
          </a:prstGeom>
          <a:solidFill>
            <a:srgbClr val="3EDAD8">
              <a:alpha val="19607"/>
            </a:srgbClr>
          </a:solidFill>
        </p:spPr>
      </p:sp>
      <p:sp>
        <p:nvSpPr>
          <p:cNvPr id="17" name="TextBox 15"/>
          <p:cNvSpPr txBox="1"/>
          <p:nvPr/>
        </p:nvSpPr>
        <p:spPr>
          <a:xfrm>
            <a:off x="3703295" y="7217531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3EDAD8"/>
                </a:solidFill>
                <a:latin typeface="Aileron Regular Bold"/>
              </a:rPr>
              <a:t>02</a:t>
            </a:r>
          </a:p>
        </p:txBody>
      </p:sp>
      <p:sp>
        <p:nvSpPr>
          <p:cNvPr id="18" name="AutoShape 16"/>
          <p:cNvSpPr/>
          <p:nvPr/>
        </p:nvSpPr>
        <p:spPr>
          <a:xfrm>
            <a:off x="5876632" y="5524500"/>
            <a:ext cx="806852" cy="1143000"/>
          </a:xfrm>
          <a:prstGeom prst="rect">
            <a:avLst/>
          </a:prstGeom>
          <a:solidFill>
            <a:srgbClr val="37C9EF">
              <a:alpha val="19607"/>
            </a:srgbClr>
          </a:solidFill>
        </p:spPr>
      </p:sp>
      <p:sp>
        <p:nvSpPr>
          <p:cNvPr id="19" name="TextBox 17"/>
          <p:cNvSpPr txBox="1"/>
          <p:nvPr/>
        </p:nvSpPr>
        <p:spPr>
          <a:xfrm>
            <a:off x="6065494" y="5845931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37C9EF"/>
                </a:solidFill>
                <a:latin typeface="Aileron Regular Bold"/>
              </a:rPr>
              <a:t>03</a:t>
            </a:r>
          </a:p>
        </p:txBody>
      </p:sp>
      <p:sp>
        <p:nvSpPr>
          <p:cNvPr id="20" name="AutoShape 18"/>
          <p:cNvSpPr/>
          <p:nvPr/>
        </p:nvSpPr>
        <p:spPr>
          <a:xfrm>
            <a:off x="7705432" y="4229100"/>
            <a:ext cx="806852" cy="1103786"/>
          </a:xfrm>
          <a:prstGeom prst="rect">
            <a:avLst/>
          </a:prstGeom>
          <a:solidFill>
            <a:srgbClr val="2C92D5">
              <a:alpha val="19607"/>
            </a:srgbClr>
          </a:solidFill>
        </p:spPr>
      </p:sp>
      <p:sp>
        <p:nvSpPr>
          <p:cNvPr id="21" name="TextBox 19"/>
          <p:cNvSpPr txBox="1"/>
          <p:nvPr/>
        </p:nvSpPr>
        <p:spPr>
          <a:xfrm>
            <a:off x="7894296" y="4530923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2C92D5"/>
                </a:solidFill>
                <a:latin typeface="Aileron Regular Bold"/>
              </a:rPr>
              <a:t>04</a:t>
            </a:r>
          </a:p>
        </p:txBody>
      </p:sp>
      <p:sp>
        <p:nvSpPr>
          <p:cNvPr id="22" name="AutoShape 20"/>
          <p:cNvSpPr/>
          <p:nvPr/>
        </p:nvSpPr>
        <p:spPr>
          <a:xfrm>
            <a:off x="9915232" y="2857500"/>
            <a:ext cx="806852" cy="1143000"/>
          </a:xfrm>
          <a:prstGeom prst="rect">
            <a:avLst/>
          </a:prstGeom>
          <a:solidFill>
            <a:srgbClr val="13538A">
              <a:alpha val="19607"/>
            </a:srgbClr>
          </a:solidFill>
        </p:spPr>
      </p:sp>
      <p:sp>
        <p:nvSpPr>
          <p:cNvPr id="23" name="TextBox 21"/>
          <p:cNvSpPr txBox="1"/>
          <p:nvPr/>
        </p:nvSpPr>
        <p:spPr>
          <a:xfrm>
            <a:off x="10104095" y="3178931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13538A"/>
                </a:solidFill>
                <a:latin typeface="Aileron Regular Bold"/>
              </a:rPr>
              <a:t>05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11049000" y="3028890"/>
            <a:ext cx="685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Научно-исследовательские институты и лаборатории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8740883" y="4565549"/>
            <a:ext cx="809931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Биотехнологические предприятия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6988283" y="5695890"/>
            <a:ext cx="87851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аграрно-промышленного комплекса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4572000" y="7036713"/>
            <a:ext cx="98633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Фирмы и компании по производству продуктов питания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2085108" y="8611387"/>
            <a:ext cx="1225418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Фармацевтические компании и парфюмерные производства</a:t>
            </a:r>
            <a:endParaRPr lang="en-US" sz="30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 descr="F:\ХФ_ПК_презентации\Logo_KhF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35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96622" y="485165"/>
            <a:ext cx="142875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04.05.01 Фундаментальная и прикладная химия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2516748"/>
            <a:ext cx="15011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Специализации: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«Аналитическая химия», «Органическая химия», «Физическая химия и технологии материалов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3789" y="4267199"/>
            <a:ext cx="13411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может выбрать выпускник: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8800" y="5367821"/>
            <a:ext cx="1341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химии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Химик-эксперт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Инженер-химик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Химик-технолог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Химик-эколог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16" name="Рисунок 15" descr="луп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55270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ей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52900"/>
            <a:ext cx="1014241" cy="800016"/>
          </a:xfrm>
          <a:prstGeom prst="rect">
            <a:avLst/>
          </a:prstGeom>
        </p:spPr>
      </p:pic>
      <p:pic>
        <p:nvPicPr>
          <p:cNvPr id="15" name="Рисунок 14" descr="F:\ХФ_ПК_презентации\Logo_KhF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3E9231-86C4-4EA2-9336-327F1F111D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64" y="3593250"/>
            <a:ext cx="4469679" cy="5959572"/>
          </a:xfrm>
          <a:prstGeom prst="rect">
            <a:avLst/>
          </a:prstGeom>
          <a:ln w="666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7756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19400" y="556648"/>
            <a:ext cx="144780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04.05.01Фундаментальная и прикладная химия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4335" y="3209919"/>
            <a:ext cx="16687800" cy="673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Специализации</a:t>
            </a: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«Аналитическая химия», «Органическая химия», «Физическая химия и технологии материалов»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образования: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</a:p>
          <a:p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испытания: 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обязательных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химия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на выбор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бюджетных мест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году: 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договорной основе в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118 380 руб.</a:t>
            </a:r>
          </a:p>
        </p:txBody>
      </p:sp>
      <p:pic>
        <p:nvPicPr>
          <p:cNvPr id="13" name="Рисунок 12" descr="Шап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0906" y="4447925"/>
            <a:ext cx="1749669" cy="1010920"/>
          </a:xfrm>
          <a:prstGeom prst="rect">
            <a:avLst/>
          </a:prstGeom>
        </p:spPr>
      </p:pic>
      <p:pic>
        <p:nvPicPr>
          <p:cNvPr id="14" name="Рисунок 13" descr="врем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490">
            <a:off x="347088" y="5476633"/>
            <a:ext cx="762000" cy="762000"/>
          </a:xfrm>
          <a:prstGeom prst="rect">
            <a:avLst/>
          </a:prstGeom>
        </p:spPr>
      </p:pic>
      <p:pic>
        <p:nvPicPr>
          <p:cNvPr id="16" name="Рисунок 15" descr="списо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888" y="6598133"/>
            <a:ext cx="838200" cy="838200"/>
          </a:xfrm>
          <a:prstGeom prst="rect">
            <a:avLst/>
          </a:prstGeom>
        </p:spPr>
      </p:pic>
      <p:pic>
        <p:nvPicPr>
          <p:cNvPr id="18" name="Рисунок 17" descr="иде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1617" y="8267700"/>
            <a:ext cx="824624" cy="824624"/>
          </a:xfrm>
          <a:prstGeom prst="rect">
            <a:avLst/>
          </a:prstGeom>
        </p:spPr>
      </p:pic>
      <p:pic>
        <p:nvPicPr>
          <p:cNvPr id="19" name="Рисунок 18" descr="F:\ХФ_ПК_презентации\Logo_KhF_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6" y="90296"/>
            <a:ext cx="23177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лупа.png">
            <a:extLst>
              <a:ext uri="{FF2B5EF4-FFF2-40B4-BE49-F238E27FC236}">
                <a16:creationId xmlns:a16="http://schemas.microsoft.com/office/drawing/2014/main" id="{21718029-F670-46F6-B1DC-EF843029994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206" y="3213309"/>
            <a:ext cx="914400" cy="914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33E136F-8FAD-491C-95AB-FC097D0693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680" y="4202588"/>
            <a:ext cx="5691720" cy="3199992"/>
          </a:xfrm>
          <a:prstGeom prst="rect">
            <a:avLst/>
          </a:prstGeom>
          <a:ln w="635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5232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19431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9600" y="418469"/>
            <a:ext cx="117348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4600" spc="114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химии и химико-фармацевтических технологий </a:t>
            </a:r>
            <a:r>
              <a:rPr lang="ru-RU" sz="4600" spc="1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АлтГУ</a:t>
            </a:r>
            <a:endParaRPr lang="ru-RU" sz="4600" spc="11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812" y="1996320"/>
            <a:ext cx="10884878" cy="563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НАБОР МНОГОУРОВНЕГО ОБРАЗОВАНИЯ</a:t>
            </a:r>
          </a:p>
          <a:p>
            <a:pPr algn="just">
              <a:lnSpc>
                <a:spcPct val="170000"/>
              </a:lnSpc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 – 4 года</a:t>
            </a:r>
          </a:p>
          <a:p>
            <a:pPr algn="just">
              <a:lnSpc>
                <a:spcPct val="170000"/>
              </a:lnSpc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 – 5 лет</a:t>
            </a:r>
          </a:p>
          <a:p>
            <a:pPr algn="just">
              <a:lnSpc>
                <a:spcPct val="170000"/>
              </a:lnSpc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 – 2 года</a:t>
            </a:r>
          </a:p>
          <a:p>
            <a:pPr algn="just">
              <a:lnSpc>
                <a:spcPct val="170000"/>
              </a:lnSpc>
            </a:pP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АСПИРАНТУРА – 4 года</a:t>
            </a:r>
          </a:p>
          <a:p>
            <a:pPr algn="just">
              <a:lnSpc>
                <a:spcPct val="170000"/>
              </a:lnSpc>
            </a:pP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ru-RU" sz="3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F:\ХФ_ПК_презентации\Logo_KhF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133" y="41300"/>
            <a:ext cx="1762164" cy="1762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791C7B-243D-4764-9395-807F4F6AD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6176" y="2841211"/>
            <a:ext cx="4931062" cy="2738747"/>
          </a:xfrm>
          <a:prstGeom prst="rect">
            <a:avLst/>
          </a:prstGeom>
          <a:ln w="63500">
            <a:solidFill>
              <a:srgbClr val="FFC000"/>
            </a:solidFill>
          </a:ln>
        </p:spPr>
      </p:pic>
      <p:pic>
        <p:nvPicPr>
          <p:cNvPr id="14" name="Рисунок 13" descr="H:\1\Фото-НГ\DSC_0188.JPG">
            <a:extLst>
              <a:ext uri="{FF2B5EF4-FFF2-40B4-BE49-F238E27FC236}">
                <a16:creationId xmlns:a16="http://schemas.microsoft.com/office/drawing/2014/main" id="{3E833E10-42C9-43C7-A481-88AD83261D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744" y="6182784"/>
            <a:ext cx="4931062" cy="3294880"/>
          </a:xfrm>
          <a:prstGeom prst="rect">
            <a:avLst/>
          </a:prstGeom>
          <a:noFill/>
          <a:ln w="66675">
            <a:solidFill>
              <a:srgbClr val="FFC00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2559015-E88B-4C0F-B71C-FE948083CC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121" y="754853"/>
            <a:ext cx="4132781" cy="2731214"/>
          </a:xfrm>
          <a:prstGeom prst="rect">
            <a:avLst/>
          </a:prstGeom>
          <a:ln w="66675">
            <a:solidFill>
              <a:srgbClr val="FFC000"/>
            </a:solidFill>
          </a:ln>
        </p:spPr>
      </p:pic>
      <p:pic>
        <p:nvPicPr>
          <p:cNvPr id="13" name="Picture 2" descr="C:\Users\admin\Desktop\Фото\IMG_6714.JPG">
            <a:extLst>
              <a:ext uri="{FF2B5EF4-FFF2-40B4-BE49-F238E27FC236}">
                <a16:creationId xmlns:a16="http://schemas.microsoft.com/office/drawing/2014/main" id="{E1491EB2-556A-4A26-AC12-5018F0A94AE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6643" y="2925035"/>
            <a:ext cx="4396320" cy="3294880"/>
          </a:xfrm>
          <a:prstGeom prst="rect">
            <a:avLst/>
          </a:prstGeom>
          <a:noFill/>
          <a:ln w="66675">
            <a:solidFill>
              <a:srgbClr val="FFC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D708A9-CDF4-4C80-B010-D3355F2AC5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789088"/>
            <a:ext cx="4918101" cy="368857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2A12FF-7565-458F-B208-A3B8BE1376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03" y="6219915"/>
            <a:ext cx="3504297" cy="35042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933700"/>
            <a:ext cx="8305800" cy="17526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я могу работать?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715542" y="495188"/>
            <a:ext cx="142494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04.05.01 Фундаментальная и прикладная химия </a:t>
            </a:r>
          </a:p>
        </p:txBody>
      </p:sp>
      <p:sp>
        <p:nvSpPr>
          <p:cNvPr id="7" name="AutoShape 5"/>
          <p:cNvSpPr/>
          <p:nvPr/>
        </p:nvSpPr>
        <p:spPr>
          <a:xfrm>
            <a:off x="1112159" y="8291050"/>
            <a:ext cx="806852" cy="1071563"/>
          </a:xfrm>
          <a:prstGeom prst="rect">
            <a:avLst/>
          </a:prstGeom>
          <a:solidFill>
            <a:srgbClr val="86EAE9">
              <a:alpha val="16862"/>
            </a:srgbClr>
          </a:solidFill>
        </p:spPr>
      </p:sp>
      <p:sp>
        <p:nvSpPr>
          <p:cNvPr id="8" name="AutoShape 6"/>
          <p:cNvSpPr/>
          <p:nvPr/>
        </p:nvSpPr>
        <p:spPr>
          <a:xfrm>
            <a:off x="1899994" y="8291050"/>
            <a:ext cx="11880496" cy="1071563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11" name="TextBox 9"/>
          <p:cNvSpPr txBox="1"/>
          <p:nvPr/>
        </p:nvSpPr>
        <p:spPr>
          <a:xfrm>
            <a:off x="1301022" y="8578520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86EAE9"/>
                </a:solidFill>
                <a:latin typeface="Aileron Regular Bold"/>
              </a:rPr>
              <a:t>01</a:t>
            </a:r>
          </a:p>
        </p:txBody>
      </p:sp>
      <p:sp>
        <p:nvSpPr>
          <p:cNvPr id="12" name="AutoShape 10"/>
          <p:cNvSpPr/>
          <p:nvPr/>
        </p:nvSpPr>
        <p:spPr>
          <a:xfrm>
            <a:off x="4321284" y="6896100"/>
            <a:ext cx="10766316" cy="1143000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13" name="AutoShape 11"/>
          <p:cNvSpPr/>
          <p:nvPr/>
        </p:nvSpPr>
        <p:spPr>
          <a:xfrm>
            <a:off x="6683484" y="5524500"/>
            <a:ext cx="9394715" cy="1143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4" name="AutoShape 12"/>
          <p:cNvSpPr/>
          <p:nvPr/>
        </p:nvSpPr>
        <p:spPr>
          <a:xfrm>
            <a:off x="8512283" y="4229100"/>
            <a:ext cx="8556517" cy="1103786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5" name="AutoShape 13"/>
          <p:cNvSpPr/>
          <p:nvPr/>
        </p:nvSpPr>
        <p:spPr>
          <a:xfrm>
            <a:off x="10722083" y="2857500"/>
            <a:ext cx="7373803" cy="1143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6" name="AutoShape 14"/>
          <p:cNvSpPr/>
          <p:nvPr/>
        </p:nvSpPr>
        <p:spPr>
          <a:xfrm>
            <a:off x="3514432" y="6896100"/>
            <a:ext cx="806852" cy="1143000"/>
          </a:xfrm>
          <a:prstGeom prst="rect">
            <a:avLst/>
          </a:prstGeom>
          <a:solidFill>
            <a:srgbClr val="3EDAD8">
              <a:alpha val="19607"/>
            </a:srgbClr>
          </a:solidFill>
        </p:spPr>
      </p:sp>
      <p:sp>
        <p:nvSpPr>
          <p:cNvPr id="17" name="TextBox 15"/>
          <p:cNvSpPr txBox="1"/>
          <p:nvPr/>
        </p:nvSpPr>
        <p:spPr>
          <a:xfrm>
            <a:off x="3703295" y="7221052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3EDAD8"/>
                </a:solidFill>
                <a:latin typeface="Aileron Regular Bold"/>
              </a:rPr>
              <a:t>02</a:t>
            </a:r>
          </a:p>
        </p:txBody>
      </p:sp>
      <p:sp>
        <p:nvSpPr>
          <p:cNvPr id="18" name="AutoShape 16"/>
          <p:cNvSpPr/>
          <p:nvPr/>
        </p:nvSpPr>
        <p:spPr>
          <a:xfrm>
            <a:off x="5876632" y="5524500"/>
            <a:ext cx="806852" cy="1143000"/>
          </a:xfrm>
          <a:prstGeom prst="rect">
            <a:avLst/>
          </a:prstGeom>
          <a:solidFill>
            <a:srgbClr val="37C9EF">
              <a:alpha val="19607"/>
            </a:srgbClr>
          </a:solidFill>
        </p:spPr>
      </p:sp>
      <p:sp>
        <p:nvSpPr>
          <p:cNvPr id="19" name="TextBox 17"/>
          <p:cNvSpPr txBox="1"/>
          <p:nvPr/>
        </p:nvSpPr>
        <p:spPr>
          <a:xfrm>
            <a:off x="6065495" y="5845930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37C9EF"/>
                </a:solidFill>
                <a:latin typeface="Aileron Regular Bold"/>
              </a:rPr>
              <a:t>03</a:t>
            </a:r>
          </a:p>
        </p:txBody>
      </p:sp>
      <p:sp>
        <p:nvSpPr>
          <p:cNvPr id="20" name="AutoShape 18"/>
          <p:cNvSpPr/>
          <p:nvPr/>
        </p:nvSpPr>
        <p:spPr>
          <a:xfrm>
            <a:off x="7705432" y="4229100"/>
            <a:ext cx="806852" cy="1103786"/>
          </a:xfrm>
          <a:prstGeom prst="rect">
            <a:avLst/>
          </a:prstGeom>
          <a:solidFill>
            <a:srgbClr val="2C92D5">
              <a:alpha val="19607"/>
            </a:srgbClr>
          </a:solidFill>
        </p:spPr>
      </p:sp>
      <p:sp>
        <p:nvSpPr>
          <p:cNvPr id="21" name="TextBox 19"/>
          <p:cNvSpPr txBox="1"/>
          <p:nvPr/>
        </p:nvSpPr>
        <p:spPr>
          <a:xfrm>
            <a:off x="7894296" y="4530923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2C92D5"/>
                </a:solidFill>
                <a:latin typeface="Aileron Regular Bold"/>
              </a:rPr>
              <a:t>04</a:t>
            </a:r>
          </a:p>
        </p:txBody>
      </p:sp>
      <p:sp>
        <p:nvSpPr>
          <p:cNvPr id="22" name="AutoShape 20"/>
          <p:cNvSpPr/>
          <p:nvPr/>
        </p:nvSpPr>
        <p:spPr>
          <a:xfrm>
            <a:off x="9915232" y="2857500"/>
            <a:ext cx="806852" cy="1143000"/>
          </a:xfrm>
          <a:prstGeom prst="rect">
            <a:avLst/>
          </a:prstGeom>
          <a:solidFill>
            <a:srgbClr val="13538A">
              <a:alpha val="19607"/>
            </a:srgbClr>
          </a:solidFill>
        </p:spPr>
      </p:sp>
      <p:sp>
        <p:nvSpPr>
          <p:cNvPr id="23" name="TextBox 21"/>
          <p:cNvSpPr txBox="1"/>
          <p:nvPr/>
        </p:nvSpPr>
        <p:spPr>
          <a:xfrm>
            <a:off x="10104072" y="3178930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13538A"/>
                </a:solidFill>
                <a:latin typeface="Aileron Regular Bold"/>
              </a:rPr>
              <a:t>05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10838485" y="3028890"/>
            <a:ext cx="7257402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Научно-исследовательские организации Российской академии наук </a:t>
            </a:r>
            <a:endParaRPr lang="en-US" sz="28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8740883" y="4380883"/>
            <a:ext cx="809931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 (ВУЗы, колледжи, школы)</a:t>
            </a:r>
            <a:endParaRPr lang="en-US" sz="28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6683484" y="5695890"/>
            <a:ext cx="939471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Сертификационные центры, таможенные службы, экспертные криминалистические центры МВД, ФСБ</a:t>
            </a:r>
            <a:endParaRPr lang="en-US" sz="28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4354854" y="6894040"/>
            <a:ext cx="10080516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химических, пищевых, металлургических, фармацевтических, нефтехимических, горно- и газодобывающих производств</a:t>
            </a:r>
            <a:endParaRPr lang="en-US" sz="2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1981763" y="8443869"/>
            <a:ext cx="12254189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научных центров, ведущих исследования в области химии, биохимии, геохимии, нефтехимии, экологии, фармации</a:t>
            </a:r>
            <a:endParaRPr lang="en-US" sz="2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 descr="F:\ХФ_ПК_презентации\Logo_KhF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126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9600" y="844052"/>
            <a:ext cx="142875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33.05.01  Фармация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2824524"/>
            <a:ext cx="15011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биофармпрепаратов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57397" y="3678742"/>
            <a:ext cx="13411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может выбрать выпускник: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6400" y="4380323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Провизор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Провизор-аналитик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представитель фармацевтической компании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Провизор-технолог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 фармацевтической промышленности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Провизор-аналитик</a:t>
            </a:r>
          </a:p>
          <a:p>
            <a:endParaRPr lang="ru-RU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луп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67510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ей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52900"/>
            <a:ext cx="1014241" cy="80001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49" y="5373471"/>
            <a:ext cx="6242351" cy="3718072"/>
          </a:xfrm>
          <a:prstGeom prst="rect">
            <a:avLst/>
          </a:prstGeom>
          <a:noFill/>
          <a:ln w="666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F:\ХФ_ПК_презентации\Logo_KhF_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042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11425" y="746072"/>
            <a:ext cx="142494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33.05.01 Фармация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0531" y="3381379"/>
            <a:ext cx="16536925" cy="6468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</a:t>
            </a:r>
            <a:r>
              <a:rPr lang="ru-RU" sz="34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биофармпрепаратов</a:t>
            </a:r>
            <a:r>
              <a:rPr lang="ru-RU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образования: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</a:t>
            </a:r>
          </a:p>
          <a:p>
            <a:pPr>
              <a:lnSpc>
                <a:spcPct val="15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</a:p>
          <a:p>
            <a:pPr lvl="0">
              <a:spcBef>
                <a:spcPts val="1000"/>
              </a:spcBef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испытания: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сдать</a:t>
            </a:r>
          </a:p>
          <a:p>
            <a:pPr lvl="0">
              <a:spcBef>
                <a:spcPts val="1000"/>
              </a:spcBef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экзамена: </a:t>
            </a:r>
            <a:r>
              <a:rPr lang="ru-RU" sz="3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обязательных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химия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3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на выбор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3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бюджетных мест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году: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договорной основе в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118 380 руб.</a:t>
            </a:r>
          </a:p>
        </p:txBody>
      </p:sp>
      <p:pic>
        <p:nvPicPr>
          <p:cNvPr id="13" name="Рисунок 12" descr="Шап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50" y="4418828"/>
            <a:ext cx="1749669" cy="1010920"/>
          </a:xfrm>
          <a:prstGeom prst="rect">
            <a:avLst/>
          </a:prstGeom>
        </p:spPr>
      </p:pic>
      <p:pic>
        <p:nvPicPr>
          <p:cNvPr id="14" name="Рисунок 13" descr="врем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709" y="5429748"/>
            <a:ext cx="762000" cy="762000"/>
          </a:xfrm>
          <a:prstGeom prst="rect">
            <a:avLst/>
          </a:prstGeom>
        </p:spPr>
      </p:pic>
      <p:pic>
        <p:nvPicPr>
          <p:cNvPr id="16" name="Рисунок 15" descr="списо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591" y="6561953"/>
            <a:ext cx="838200" cy="838200"/>
          </a:xfrm>
          <a:prstGeom prst="rect">
            <a:avLst/>
          </a:prstGeom>
        </p:spPr>
      </p:pic>
      <p:pic>
        <p:nvPicPr>
          <p:cNvPr id="18" name="Рисунок 17" descr="иде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3167" y="8191500"/>
            <a:ext cx="824624" cy="824624"/>
          </a:xfrm>
          <a:prstGeom prst="rect">
            <a:avLst/>
          </a:prstGeom>
        </p:spPr>
      </p:pic>
      <p:pic>
        <p:nvPicPr>
          <p:cNvPr id="20" name="Рисунок 19" descr="F:\ХФ_ПК_презентации\Logo_KhF_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5" y="-42341"/>
            <a:ext cx="23177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лупа.png">
            <a:extLst>
              <a:ext uri="{FF2B5EF4-FFF2-40B4-BE49-F238E27FC236}">
                <a16:creationId xmlns:a16="http://schemas.microsoft.com/office/drawing/2014/main" id="{D553E5AD-B240-45B3-86DF-55CDABEA407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491" y="3547907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ошелёк.png">
            <a:extLst>
              <a:ext uri="{FF2B5EF4-FFF2-40B4-BE49-F238E27FC236}">
                <a16:creationId xmlns:a16="http://schemas.microsoft.com/office/drawing/2014/main" id="{1CF54742-74DE-4E53-A1BA-403B7E464F9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4729" y="9163632"/>
            <a:ext cx="7079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3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933700"/>
            <a:ext cx="8305800" cy="17526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я могу работать?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-15922" y="-19110"/>
            <a:ext cx="18288000" cy="24003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844052"/>
            <a:ext cx="142494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подготовки: 33.05.01 Фармация </a:t>
            </a:r>
          </a:p>
        </p:txBody>
      </p:sp>
      <p:sp>
        <p:nvSpPr>
          <p:cNvPr id="7" name="AutoShape 5"/>
          <p:cNvSpPr/>
          <p:nvPr/>
        </p:nvSpPr>
        <p:spPr>
          <a:xfrm>
            <a:off x="1112159" y="8291050"/>
            <a:ext cx="806852" cy="1306981"/>
          </a:xfrm>
          <a:prstGeom prst="rect">
            <a:avLst/>
          </a:prstGeom>
          <a:solidFill>
            <a:srgbClr val="86EAE9">
              <a:alpha val="16862"/>
            </a:srgbClr>
          </a:solidFill>
        </p:spPr>
      </p:sp>
      <p:sp>
        <p:nvSpPr>
          <p:cNvPr id="8" name="AutoShape 6"/>
          <p:cNvSpPr/>
          <p:nvPr/>
        </p:nvSpPr>
        <p:spPr>
          <a:xfrm>
            <a:off x="1899994" y="8291050"/>
            <a:ext cx="11880496" cy="1306981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11" name="TextBox 9"/>
          <p:cNvSpPr txBox="1"/>
          <p:nvPr/>
        </p:nvSpPr>
        <p:spPr>
          <a:xfrm>
            <a:off x="1301022" y="8694471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86EAE9"/>
                </a:solidFill>
                <a:latin typeface="Aileron Regular Bold"/>
              </a:rPr>
              <a:t>01</a:t>
            </a:r>
          </a:p>
        </p:txBody>
      </p:sp>
      <p:sp>
        <p:nvSpPr>
          <p:cNvPr id="12" name="AutoShape 10"/>
          <p:cNvSpPr/>
          <p:nvPr/>
        </p:nvSpPr>
        <p:spPr>
          <a:xfrm>
            <a:off x="4321284" y="6896100"/>
            <a:ext cx="11071116" cy="1143000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13" name="AutoShape 11"/>
          <p:cNvSpPr/>
          <p:nvPr/>
        </p:nvSpPr>
        <p:spPr>
          <a:xfrm>
            <a:off x="6683484" y="5524500"/>
            <a:ext cx="9597439" cy="1143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4" name="AutoShape 12"/>
          <p:cNvSpPr/>
          <p:nvPr/>
        </p:nvSpPr>
        <p:spPr>
          <a:xfrm>
            <a:off x="8512283" y="4229100"/>
            <a:ext cx="8556517" cy="1103786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5" name="AutoShape 13"/>
          <p:cNvSpPr/>
          <p:nvPr/>
        </p:nvSpPr>
        <p:spPr>
          <a:xfrm>
            <a:off x="10722084" y="2857500"/>
            <a:ext cx="7261116" cy="1143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6" name="AutoShape 14"/>
          <p:cNvSpPr/>
          <p:nvPr/>
        </p:nvSpPr>
        <p:spPr>
          <a:xfrm>
            <a:off x="3514432" y="6896100"/>
            <a:ext cx="806852" cy="1143000"/>
          </a:xfrm>
          <a:prstGeom prst="rect">
            <a:avLst/>
          </a:prstGeom>
          <a:solidFill>
            <a:srgbClr val="3EDAD8">
              <a:alpha val="19607"/>
            </a:srgbClr>
          </a:solidFill>
        </p:spPr>
      </p:sp>
      <p:sp>
        <p:nvSpPr>
          <p:cNvPr id="17" name="TextBox 15"/>
          <p:cNvSpPr txBox="1"/>
          <p:nvPr/>
        </p:nvSpPr>
        <p:spPr>
          <a:xfrm>
            <a:off x="3703295" y="7221052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3EDAD8"/>
                </a:solidFill>
                <a:latin typeface="Aileron Regular Bold"/>
              </a:rPr>
              <a:t>02</a:t>
            </a:r>
          </a:p>
        </p:txBody>
      </p:sp>
      <p:sp>
        <p:nvSpPr>
          <p:cNvPr id="18" name="AutoShape 16"/>
          <p:cNvSpPr/>
          <p:nvPr/>
        </p:nvSpPr>
        <p:spPr>
          <a:xfrm>
            <a:off x="5876632" y="5524500"/>
            <a:ext cx="806852" cy="1143000"/>
          </a:xfrm>
          <a:prstGeom prst="rect">
            <a:avLst/>
          </a:prstGeom>
          <a:solidFill>
            <a:srgbClr val="37C9EF">
              <a:alpha val="19607"/>
            </a:srgbClr>
          </a:solidFill>
        </p:spPr>
      </p:sp>
      <p:sp>
        <p:nvSpPr>
          <p:cNvPr id="19" name="TextBox 17"/>
          <p:cNvSpPr txBox="1"/>
          <p:nvPr/>
        </p:nvSpPr>
        <p:spPr>
          <a:xfrm>
            <a:off x="6065495" y="5845930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37C9EF"/>
                </a:solidFill>
                <a:latin typeface="Aileron Regular Bold"/>
              </a:rPr>
              <a:t>03</a:t>
            </a:r>
          </a:p>
        </p:txBody>
      </p:sp>
      <p:sp>
        <p:nvSpPr>
          <p:cNvPr id="20" name="AutoShape 18"/>
          <p:cNvSpPr/>
          <p:nvPr/>
        </p:nvSpPr>
        <p:spPr>
          <a:xfrm>
            <a:off x="7705432" y="4229100"/>
            <a:ext cx="806852" cy="1103786"/>
          </a:xfrm>
          <a:prstGeom prst="rect">
            <a:avLst/>
          </a:prstGeom>
          <a:solidFill>
            <a:srgbClr val="2C92D5">
              <a:alpha val="19607"/>
            </a:srgbClr>
          </a:solidFill>
        </p:spPr>
      </p:sp>
      <p:sp>
        <p:nvSpPr>
          <p:cNvPr id="21" name="TextBox 19"/>
          <p:cNvSpPr txBox="1"/>
          <p:nvPr/>
        </p:nvSpPr>
        <p:spPr>
          <a:xfrm>
            <a:off x="7894296" y="4530923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2C92D5"/>
                </a:solidFill>
                <a:latin typeface="Aileron Regular Bold"/>
              </a:rPr>
              <a:t>04</a:t>
            </a:r>
          </a:p>
        </p:txBody>
      </p:sp>
      <p:sp>
        <p:nvSpPr>
          <p:cNvPr id="22" name="AutoShape 20"/>
          <p:cNvSpPr/>
          <p:nvPr/>
        </p:nvSpPr>
        <p:spPr>
          <a:xfrm>
            <a:off x="9915232" y="2857500"/>
            <a:ext cx="806852" cy="1143000"/>
          </a:xfrm>
          <a:prstGeom prst="rect">
            <a:avLst/>
          </a:prstGeom>
          <a:solidFill>
            <a:srgbClr val="13538A">
              <a:alpha val="19607"/>
            </a:srgbClr>
          </a:solidFill>
        </p:spPr>
      </p:sp>
      <p:sp>
        <p:nvSpPr>
          <p:cNvPr id="23" name="TextBox 21"/>
          <p:cNvSpPr txBox="1"/>
          <p:nvPr/>
        </p:nvSpPr>
        <p:spPr>
          <a:xfrm>
            <a:off x="10104072" y="3178930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13538A"/>
                </a:solidFill>
                <a:latin typeface="Aileron Regular Bold"/>
              </a:rPr>
              <a:t>05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10838484" y="3028890"/>
            <a:ext cx="7144715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Научно-исследовательские организации Российской академии наук </a:t>
            </a:r>
            <a:endParaRPr lang="en-US" sz="2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8740883" y="4380883"/>
            <a:ext cx="809931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криминалистические центры МВД, ФСБ; сертификационные центры </a:t>
            </a:r>
            <a:endParaRPr lang="en-US" sz="2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6683484" y="5695890"/>
            <a:ext cx="9597439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Фармацевтические производства лекарственных средств синтетического и природного происхождения</a:t>
            </a:r>
            <a:endParaRPr lang="en-US" sz="2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4354854" y="7086399"/>
            <a:ext cx="11037546" cy="80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научных центров, ведущих исследования в области фармации, биохимии, химии лекарственных веществ</a:t>
            </a:r>
            <a:endParaRPr lang="en-US" sz="2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1981763" y="8443869"/>
            <a:ext cx="12254189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связанные с производством, отпуском или исследованием лекарственных препаратов (больницы, аптеки и крупные фармацевтические компании) </a:t>
            </a:r>
            <a:endParaRPr lang="en-US" sz="2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F:\ХФ_ПК_презентации\Logo_KhF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172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 l="363" r="1311" b="77522"/>
          <a:stretch>
            <a:fillRect/>
          </a:stretch>
        </p:blipFill>
        <p:spPr>
          <a:xfrm>
            <a:off x="-15922" y="-19110"/>
            <a:ext cx="18288000" cy="24003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89595" y="410542"/>
            <a:ext cx="142494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ПЕРВОКУРСНИКАМ в 2021 году</a:t>
            </a:r>
          </a:p>
        </p:txBody>
      </p:sp>
      <p:sp>
        <p:nvSpPr>
          <p:cNvPr id="7" name="AutoShape 5"/>
          <p:cNvSpPr/>
          <p:nvPr/>
        </p:nvSpPr>
        <p:spPr>
          <a:xfrm>
            <a:off x="209583" y="8291050"/>
            <a:ext cx="1690411" cy="1306981"/>
          </a:xfrm>
          <a:prstGeom prst="rect">
            <a:avLst/>
          </a:prstGeom>
          <a:solidFill>
            <a:srgbClr val="86EAE9">
              <a:alpha val="16862"/>
            </a:srgbClr>
          </a:solidFill>
        </p:spPr>
      </p:sp>
      <p:sp>
        <p:nvSpPr>
          <p:cNvPr id="8" name="AutoShape 6"/>
          <p:cNvSpPr/>
          <p:nvPr/>
        </p:nvSpPr>
        <p:spPr>
          <a:xfrm>
            <a:off x="1899994" y="8291050"/>
            <a:ext cx="11880496" cy="1306981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11" name="TextBox 9"/>
          <p:cNvSpPr txBox="1"/>
          <p:nvPr/>
        </p:nvSpPr>
        <p:spPr>
          <a:xfrm>
            <a:off x="380215" y="8413806"/>
            <a:ext cx="134914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и более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0"/>
          <p:cNvSpPr/>
          <p:nvPr/>
        </p:nvSpPr>
        <p:spPr>
          <a:xfrm>
            <a:off x="4321284" y="6896100"/>
            <a:ext cx="11071116" cy="1143000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13" name="AutoShape 11"/>
          <p:cNvSpPr/>
          <p:nvPr/>
        </p:nvSpPr>
        <p:spPr>
          <a:xfrm>
            <a:off x="6683484" y="5524500"/>
            <a:ext cx="9597439" cy="1143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4" name="AutoShape 12"/>
          <p:cNvSpPr/>
          <p:nvPr/>
        </p:nvSpPr>
        <p:spPr>
          <a:xfrm>
            <a:off x="8493441" y="4210607"/>
            <a:ext cx="8556517" cy="1103786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5" name="AutoShape 13"/>
          <p:cNvSpPr/>
          <p:nvPr/>
        </p:nvSpPr>
        <p:spPr>
          <a:xfrm>
            <a:off x="9829800" y="2857500"/>
            <a:ext cx="8153400" cy="1143000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16" name="AutoShape 14"/>
          <p:cNvSpPr/>
          <p:nvPr/>
        </p:nvSpPr>
        <p:spPr>
          <a:xfrm>
            <a:off x="2416284" y="6896100"/>
            <a:ext cx="1905000" cy="1143000"/>
          </a:xfrm>
          <a:prstGeom prst="rect">
            <a:avLst/>
          </a:prstGeom>
          <a:solidFill>
            <a:srgbClr val="3EDAD8">
              <a:alpha val="19607"/>
            </a:srgbClr>
          </a:solidFill>
        </p:spPr>
      </p:sp>
      <p:sp>
        <p:nvSpPr>
          <p:cNvPr id="17" name="TextBox 15"/>
          <p:cNvSpPr txBox="1"/>
          <p:nvPr/>
        </p:nvSpPr>
        <p:spPr>
          <a:xfrm>
            <a:off x="2416285" y="7221052"/>
            <a:ext cx="1716136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220-239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16"/>
          <p:cNvSpPr/>
          <p:nvPr/>
        </p:nvSpPr>
        <p:spPr>
          <a:xfrm>
            <a:off x="4760864" y="5524500"/>
            <a:ext cx="1922620" cy="1143000"/>
          </a:xfrm>
          <a:prstGeom prst="rect">
            <a:avLst/>
          </a:prstGeom>
          <a:solidFill>
            <a:srgbClr val="37C9EF">
              <a:alpha val="19607"/>
            </a:srgb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9" name="TextBox 17"/>
          <p:cNvSpPr txBox="1"/>
          <p:nvPr/>
        </p:nvSpPr>
        <p:spPr>
          <a:xfrm>
            <a:off x="4572001" y="5845930"/>
            <a:ext cx="192262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200-219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8"/>
          <p:cNvSpPr/>
          <p:nvPr/>
        </p:nvSpPr>
        <p:spPr>
          <a:xfrm>
            <a:off x="6324600" y="4229100"/>
            <a:ext cx="2187684" cy="1103786"/>
          </a:xfrm>
          <a:prstGeom prst="rect">
            <a:avLst/>
          </a:prstGeom>
          <a:solidFill>
            <a:srgbClr val="2C92D5">
              <a:alpha val="19607"/>
            </a:srgbClr>
          </a:solidFill>
        </p:spPr>
      </p:sp>
      <p:sp>
        <p:nvSpPr>
          <p:cNvPr id="21" name="TextBox 19"/>
          <p:cNvSpPr txBox="1"/>
          <p:nvPr/>
        </p:nvSpPr>
        <p:spPr>
          <a:xfrm>
            <a:off x="6494620" y="4530923"/>
            <a:ext cx="1828801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190-199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20"/>
          <p:cNvSpPr/>
          <p:nvPr/>
        </p:nvSpPr>
        <p:spPr>
          <a:xfrm>
            <a:off x="2416284" y="2857500"/>
            <a:ext cx="7413516" cy="1143000"/>
          </a:xfrm>
          <a:prstGeom prst="rect">
            <a:avLst/>
          </a:prstGeom>
          <a:solidFill>
            <a:srgbClr val="13538A">
              <a:alpha val="19607"/>
            </a:srgbClr>
          </a:solidFill>
        </p:spPr>
      </p:sp>
      <p:sp>
        <p:nvSpPr>
          <p:cNvPr id="23" name="TextBox 21"/>
          <p:cNvSpPr txBox="1"/>
          <p:nvPr/>
        </p:nvSpPr>
        <p:spPr>
          <a:xfrm>
            <a:off x="2667001" y="3178930"/>
            <a:ext cx="792480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ru-RU" sz="3800" dirty="0">
                <a:solidFill>
                  <a:srgbClr val="135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 ЕГЭ по трем предметам </a:t>
            </a:r>
            <a:endParaRPr lang="en-US" sz="3800" dirty="0">
              <a:solidFill>
                <a:srgbClr val="135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10838484" y="3028890"/>
            <a:ext cx="714471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стипендии в 2021 году</a:t>
            </a:r>
            <a:r>
              <a:rPr lang="ru-RU" sz="2600" spc="23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spc="234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9128078" y="4471592"/>
            <a:ext cx="809931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3 500 рублей</a:t>
            </a:r>
            <a:endParaRPr lang="en-US" sz="3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6683484" y="5695890"/>
            <a:ext cx="959743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5 100 рублей</a:t>
            </a:r>
            <a:endParaRPr lang="en-US" sz="3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4354854" y="7086399"/>
            <a:ext cx="1103754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8 099 рублей</a:t>
            </a:r>
            <a:endParaRPr lang="en-US" sz="3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1981763" y="8443869"/>
            <a:ext cx="1225418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12 100 рублей</a:t>
            </a:r>
            <a:r>
              <a:rPr lang="ru-RU" sz="25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F:\ХФ_ПК_презентации\Logo_KhF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280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/>
          <a:srcRect l="363" r="1311" b="77522"/>
          <a:stretch>
            <a:fillRect/>
          </a:stretch>
        </p:blipFill>
        <p:spPr>
          <a:xfrm>
            <a:off x="-15922" y="-19110"/>
            <a:ext cx="18288000" cy="24003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89595" y="410542"/>
            <a:ext cx="142494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и МАТЕРИАЛЬНАЯ ПОДДЕРЖКА СТУДЕНТОВ в 2021 году  </a:t>
            </a:r>
          </a:p>
        </p:txBody>
      </p:sp>
      <p:sp>
        <p:nvSpPr>
          <p:cNvPr id="8" name="AutoShape 6"/>
          <p:cNvSpPr/>
          <p:nvPr/>
        </p:nvSpPr>
        <p:spPr>
          <a:xfrm>
            <a:off x="316500" y="7845335"/>
            <a:ext cx="8305800" cy="1828800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12" name="AutoShape 10"/>
          <p:cNvSpPr/>
          <p:nvPr/>
        </p:nvSpPr>
        <p:spPr>
          <a:xfrm>
            <a:off x="9982200" y="7015278"/>
            <a:ext cx="7616205" cy="2334400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13" name="AutoShape 11"/>
          <p:cNvSpPr/>
          <p:nvPr/>
        </p:nvSpPr>
        <p:spPr>
          <a:xfrm>
            <a:off x="1120229" y="4854385"/>
            <a:ext cx="8153401" cy="2400298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4" name="AutoShape 12"/>
          <p:cNvSpPr/>
          <p:nvPr/>
        </p:nvSpPr>
        <p:spPr>
          <a:xfrm>
            <a:off x="9502231" y="3691098"/>
            <a:ext cx="8556517" cy="2946275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5" name="AutoShape 13"/>
          <p:cNvSpPr/>
          <p:nvPr/>
        </p:nvSpPr>
        <p:spPr>
          <a:xfrm>
            <a:off x="285950" y="2639316"/>
            <a:ext cx="8153400" cy="1898604"/>
          </a:xfrm>
          <a:prstGeom prst="rect">
            <a:avLst/>
          </a:prstGeom>
          <a:solidFill>
            <a:srgbClr val="0070C0"/>
          </a:solidFill>
        </p:spPr>
      </p:sp>
      <p:sp>
        <p:nvSpPr>
          <p:cNvPr id="27" name="TextBox 25"/>
          <p:cNvSpPr txBox="1"/>
          <p:nvPr/>
        </p:nvSpPr>
        <p:spPr>
          <a:xfrm>
            <a:off x="491237" y="2719107"/>
            <a:ext cx="714471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Призеры Всероссийской олимпиады школьников </a:t>
            </a:r>
          </a:p>
          <a:p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 рублей </a:t>
            </a:r>
            <a:endParaRPr lang="en-US" sz="3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9730831" y="3838543"/>
            <a:ext cx="809931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призеры олимпиад перечня Минобрнауки (для поступающих в </a:t>
            </a:r>
            <a:r>
              <a:rPr lang="ru-RU" sz="3600" spc="234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АлтГУ</a:t>
            </a:r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впервые)</a:t>
            </a:r>
          </a:p>
          <a:p>
            <a:pPr algn="ctr"/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30 000 рублей</a:t>
            </a:r>
            <a:endParaRPr lang="en-US" sz="3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1195962" y="4938425"/>
            <a:ext cx="793211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СПО с дипломом с отличием и по итогам внутренних вступительных испытаний и ЕГЭ -10 000 рублей</a:t>
            </a:r>
            <a:endParaRPr lang="en-US" sz="3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10150522" y="7309780"/>
            <a:ext cx="763577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президента РФ, правительства РФ от 1500-2000 рублей </a:t>
            </a:r>
            <a:endParaRPr lang="en-US" sz="36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990601" y="8058863"/>
            <a:ext cx="71628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6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стипендия по особым категориям  3000-8000 рублей</a:t>
            </a:r>
            <a:r>
              <a:rPr lang="ru-RU" sz="2500" spc="234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spc="234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 descr="F:\ХФ_ПК_презентации\Logo_KhF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175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9600" y="844052"/>
            <a:ext cx="142875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жизнь в институте </a:t>
            </a:r>
            <a:r>
              <a:rPr lang="ru-RU" sz="4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ХиХФТ</a:t>
            </a: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Рисунок 14" descr="F:\ХФ_ПК_презентации\Logo_KhF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mikushina\Downloads\4YyCLBFRKh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86" y="2755225"/>
            <a:ext cx="4638011" cy="3092611"/>
          </a:xfrm>
          <a:prstGeom prst="rect">
            <a:avLst/>
          </a:prstGeom>
          <a:noFill/>
          <a:ln w="698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ikushina\Downloads\BuDt1Pjnwy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135" y="5178326"/>
            <a:ext cx="4235262" cy="2824391"/>
          </a:xfrm>
          <a:prstGeom prst="rect">
            <a:avLst/>
          </a:prstGeom>
          <a:noFill/>
          <a:ln w="666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78000A-26F1-4895-B5CF-DB152E6B03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6639587"/>
            <a:ext cx="4725321" cy="3150214"/>
          </a:xfrm>
          <a:prstGeom prst="rect">
            <a:avLst/>
          </a:prstGeom>
          <a:ln w="66675">
            <a:solidFill>
              <a:srgbClr val="FFC00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E2EEE6-09C1-4D4C-96D4-9BD9EE06D8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623" y="2671052"/>
            <a:ext cx="4930377" cy="3697783"/>
          </a:xfrm>
          <a:prstGeom prst="rect">
            <a:avLst/>
          </a:prstGeom>
          <a:ln w="66675">
            <a:solidFill>
              <a:srgbClr val="FFC000"/>
            </a:solidFill>
          </a:ln>
        </p:spPr>
      </p:pic>
      <p:pic>
        <p:nvPicPr>
          <p:cNvPr id="11" name="Picture 4" descr="C:\Users\mikushina\Downloads\a3nwjdBuWJI.jpg">
            <a:extLst>
              <a:ext uri="{FF2B5EF4-FFF2-40B4-BE49-F238E27FC236}">
                <a16:creationId xmlns:a16="http://schemas.microsoft.com/office/drawing/2014/main" id="{C755F5BA-D65C-496A-B8BF-885D94F78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70" y="6781226"/>
            <a:ext cx="4638011" cy="3072682"/>
          </a:xfrm>
          <a:prstGeom prst="rect">
            <a:avLst/>
          </a:prstGeom>
          <a:noFill/>
          <a:ln w="666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3875C4-4A00-4773-99EB-F7A7BE9B5FB4}"/>
              </a:ext>
            </a:extLst>
          </p:cNvPr>
          <p:cNvSpPr txBox="1"/>
          <p:nvPr/>
        </p:nvSpPr>
        <p:spPr>
          <a:xfrm>
            <a:off x="375872" y="2411506"/>
            <a:ext cx="7499890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Студенческое самоуправление: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«Студенческая администрация», «Группа спортивных организаторов»,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«Группа культурных организаторов»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отряд»,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студенческий строительный отряд «Инвар»,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«Военно-патриотический клуб»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Пресс-центр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ИХиХФТ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в </a:t>
            </a:r>
            <a:r>
              <a:rPr lang="ru-RU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АлтГУ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волейбол, баскетбол, шахматы, настольный теннис.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19431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9600" y="844052"/>
            <a:ext cx="142875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</a:t>
            </a:r>
          </a:p>
        </p:txBody>
      </p:sp>
      <p:pic>
        <p:nvPicPr>
          <p:cNvPr id="15" name="Рисунок 14" descr="F:\ХФ_ПК_презентации\Logo_KhF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897" y="41300"/>
            <a:ext cx="1749400" cy="1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30226" y="1984400"/>
            <a:ext cx="17427548" cy="768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ru-RU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Микушина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Ирина Владимировна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и.о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директора института химии и химико-фармацевтических технологий, канд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идат химических наук, доцент</a:t>
            </a:r>
          </a:p>
          <a:p>
            <a:pPr marL="4953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Адрес: 656049 Алтайский край, г. Барнаул, пр. Красноармейский, 90, оф.102,</a:t>
            </a:r>
            <a:b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тел. </a:t>
            </a: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(8-385-2) 29-81-50.</a:t>
            </a:r>
          </a:p>
          <a:p>
            <a:pPr marL="49530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Телефон/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WhatsApp</a:t>
            </a:r>
            <a:r>
              <a:rPr lang="en-US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8-913-247-65-95</a:t>
            </a: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(Чепрасова Марина Юрьевна, к.х.н.</a:t>
            </a:r>
          </a:p>
          <a:p>
            <a:pPr marL="38100">
              <a:lnSpc>
                <a:spcPct val="115000"/>
              </a:lnSpc>
              <a:tabLst>
                <a:tab pos="400050" algn="l"/>
              </a:tabLst>
            </a:pPr>
            <a:r>
              <a:rPr lang="ru-RU" sz="36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доцент кафедры органической химии, ответственный за профориентацию)</a:t>
            </a:r>
          </a:p>
          <a:p>
            <a:pPr marL="4953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pt-BR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E-mail: 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ihihft-abit@asu</a:t>
            </a: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ru</a:t>
            </a:r>
            <a:endParaRPr lang="ru-RU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95300" indent="-4572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Наш сайт: 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http</a:t>
            </a: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//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www</a:t>
            </a: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chem</a:t>
            </a: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asu</a:t>
            </a: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en-US" sz="36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ru</a:t>
            </a:r>
            <a:endParaRPr lang="ru-RU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953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Приемная комиссия </a:t>
            </a:r>
            <a:r>
              <a:rPr lang="ru-RU" sz="360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АлтГУ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 (3852) 29-12-22</a:t>
            </a:r>
            <a:endParaRPr lang="ru-RU" sz="3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953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ВКонтакте</a:t>
            </a:r>
            <a:r>
              <a:rPr lang="ru-RU" sz="3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4"/>
              </a:rPr>
              <a:t>https://vk.com/abiturientchem</a:t>
            </a: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4953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ru-RU" sz="36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Телеграм</a:t>
            </a:r>
            <a:r>
              <a:rPr lang="ru-RU" sz="3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 </a:t>
            </a:r>
            <a:r>
              <a:rPr lang="en-US" altLang="ru-RU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https://t.me/abiturient_ihihft</a:t>
            </a:r>
            <a:r>
              <a:rPr lang="ru-RU" altLang="ru-RU" sz="3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https://youtu.be/sXdjff4GWTQ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3600" b="1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FC5D3-76D2-4C06-8123-58CD1E7A78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5827600"/>
            <a:ext cx="3886200" cy="3886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B01A9A-3C62-40F9-86BC-8567642436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93797" y="58259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9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219200" y="4076701"/>
            <a:ext cx="7315200" cy="5791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6000" indent="-360000">
              <a:buFont typeface="Arial" pitchFamily="34" charset="0"/>
              <a:buChar char="•"/>
            </a:pP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«Теоретическая и экспериментальная химия»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6000" indent="-360000">
              <a:buFont typeface="Arial" pitchFamily="34" charset="0"/>
              <a:buChar char="•"/>
            </a:pP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ТЕХНОЛОГИЯ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 </a:t>
            </a:r>
            <a:r>
              <a:rPr lang="ru-RU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«Химическое, фармацевтическое и косметическое производство»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6000" indent="-360000">
              <a:buFont typeface="Arial" pitchFamily="34" charset="0"/>
              <a:buChar char="•"/>
            </a:pP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ТЕХНОСФЕРНАЯ БЕЗОПАСНОСТЬ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 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 в техносфере»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6000" indent="-360000">
              <a:buFont typeface="Arial" pitchFamily="34" charset="0"/>
              <a:buChar char="•"/>
            </a:pP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БИОТЕХНОЛОГИЯ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 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«Биотехнология продуктов на основе растительного сырья»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/>
          <a:srcRect l="363" r="1311" b="77522"/>
          <a:stretch>
            <a:fillRect/>
          </a:stretch>
        </p:blipFill>
        <p:spPr>
          <a:xfrm>
            <a:off x="1219200" y="2857501"/>
            <a:ext cx="7315200" cy="1219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9600" y="844052"/>
            <a:ext cx="1435729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обучения в институте </a:t>
            </a:r>
            <a:r>
              <a:rPr lang="ru-RU" sz="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ХиХФТ</a:t>
            </a:r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АлтГУ</a:t>
            </a:r>
            <a:r>
              <a:rPr lang="ru-R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000" spc="11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1130" y="3126431"/>
            <a:ext cx="71232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 (4 года обучения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/>
          <a:srcRect l="363" r="1311" b="77522"/>
          <a:stretch>
            <a:fillRect/>
          </a:stretch>
        </p:blipFill>
        <p:spPr>
          <a:xfrm>
            <a:off x="10058400" y="2839997"/>
            <a:ext cx="7123270" cy="12192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058400" y="3103337"/>
            <a:ext cx="6705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 (5 лет обучения 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58400" y="4030825"/>
            <a:ext cx="7123270" cy="5791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6000" indent="-360000">
              <a:buFont typeface="Arial" pitchFamily="34" charset="0"/>
              <a:buChar char="•"/>
            </a:pP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ФУНДАМЕНТАЛЬНАЯ И ПРИКЛАДНАЯ ХИМИЯ</a:t>
            </a:r>
          </a:p>
          <a:p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(специализации: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«Аналитическая химия»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«Органическая химия»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химия и технологии материалов»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indent="-360000">
              <a:buFont typeface="Arial" pitchFamily="34" charset="0"/>
              <a:buChar char="•"/>
            </a:pPr>
            <a:r>
              <a:rPr lang="ru-RU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(специализация 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</a:t>
            </a:r>
            <a:r>
              <a:rPr lang="ru-RU" sz="3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биофармпрепаратов</a:t>
            </a:r>
            <a:r>
              <a:rPr lang="ru-RU" sz="3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Рисунок 11" descr="F:\ХФ_ПК_презентации\Logo_KhF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34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38200" y="3600882"/>
            <a:ext cx="8839200" cy="6495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6000" lvl="0" indent="-360000">
              <a:buFont typeface="Arial" pitchFamily="34" charset="0"/>
              <a:buChar char="•"/>
            </a:pPr>
            <a:r>
              <a:rPr lang="ru-RU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(профиль 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«Квантовые технологии, компьютерный </a:t>
            </a:r>
            <a:r>
              <a:rPr lang="ru-RU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наноинжиниринг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физикохимия и экспертиза материалов»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6000" indent="-360000">
              <a:buFont typeface="Arial" pitchFamily="34" charset="0"/>
              <a:buChar char="•"/>
            </a:pPr>
            <a:r>
              <a:rPr lang="ru-RU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</a:t>
            </a:r>
            <a:r>
              <a:rPr lang="ru-RU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«Фундаментальная и прикладная химия веществ и материалов»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6000" indent="-360000">
              <a:buFont typeface="Arial" pitchFamily="34" charset="0"/>
              <a:buChar char="•"/>
            </a:pPr>
            <a:r>
              <a:rPr lang="ru-RU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ТЕХНОЛОГИЯ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(профиль 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«Химическая и биотехнологическая переработка растительного сырья»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6000" indent="-360000">
              <a:buFont typeface="Arial" pitchFamily="34" charset="0"/>
              <a:buChar char="•"/>
            </a:pPr>
            <a:r>
              <a:rPr lang="ru-RU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ТЕХНОСФЕРНАЯ БЕЗОПАСНОСТЬ 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 </a:t>
            </a:r>
            <a:r>
              <a:rPr lang="ru-RU" sz="3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«Комплексная безопасность, народосбережение, ресурсосбережение в системе БЖД»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6000" indent="-360000">
              <a:buFont typeface="Arial" pitchFamily="34" charset="0"/>
              <a:buChar char="•"/>
            </a:pPr>
            <a:r>
              <a:rPr lang="ru-RU" sz="3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ПРОМЫШЛЕННАЯ ФАРМАЦИЯ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(профиль 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Биофармакология</a:t>
            </a:r>
            <a:r>
              <a:rPr lang="ru-RU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производство фармпрепаратов»</a:t>
            </a:r>
            <a:r>
              <a:rPr lang="ru-RU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16000" indent="-360000">
              <a:buFont typeface="Arial" pitchFamily="34" charset="0"/>
              <a:buChar char="•"/>
            </a:pP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16000" indent="-360000">
              <a:buFont typeface="Arial" pitchFamily="34" charset="0"/>
              <a:buChar char="•"/>
            </a:pP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/>
          <a:srcRect l="363" r="1311" b="77522"/>
          <a:stretch>
            <a:fillRect/>
          </a:stretch>
        </p:blipFill>
        <p:spPr>
          <a:xfrm>
            <a:off x="838200" y="2555678"/>
            <a:ext cx="8839200" cy="9327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9600" y="844052"/>
            <a:ext cx="1435729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обучения в  институте </a:t>
            </a:r>
            <a:r>
              <a:rPr lang="ru-RU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ХиХФТ</a:t>
            </a:r>
            <a:r>
              <a:rPr lang="ru-RU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АлтГУ</a:t>
            </a:r>
            <a:r>
              <a:rPr lang="ru-RU" sz="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000" spc="114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2668117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/>
          <a:srcRect l="363" r="1311" b="77522"/>
          <a:stretch>
            <a:fillRect/>
          </a:stretch>
        </p:blipFill>
        <p:spPr>
          <a:xfrm>
            <a:off x="10287000" y="2538173"/>
            <a:ext cx="7162800" cy="9502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039600" y="2621671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Аспирантура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439400" y="3488443"/>
            <a:ext cx="7010400" cy="6227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6000" indent="-360000">
              <a:buFont typeface="Arial" pitchFamily="34" charset="0"/>
              <a:buChar char="•"/>
            </a:pPr>
            <a:endParaRPr lang="ru-RU" sz="2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216000" indent="-360000">
              <a:buFont typeface="Arial" pitchFamily="34" charset="0"/>
              <a:buChar char="•"/>
            </a:pPr>
            <a:r>
              <a:rPr lang="ru-RU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НАУКИ </a:t>
            </a:r>
            <a:r>
              <a:rPr lang="ru-RU" sz="32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направленности:</a:t>
            </a:r>
          </a:p>
          <a:p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«Аналитическая химия»</a:t>
            </a:r>
          </a:p>
          <a:p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«Органическая химия»</a:t>
            </a:r>
          </a:p>
          <a:p>
            <a:r>
              <a:rPr lang="ru-RU" sz="3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«Физическая химия»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F:\ХФ_ПК_презентации\Logo_KhF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16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6079" y="244123"/>
            <a:ext cx="1474392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БАКАЛАВРИАТА И СПЕЦИАЛИТЕТА</a:t>
            </a:r>
          </a:p>
          <a:p>
            <a:pPr>
              <a:lnSpc>
                <a:spcPts val="5444"/>
              </a:lnSpc>
            </a:pP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мест </a:t>
            </a:r>
            <a:r>
              <a:rPr lang="ru-RU" sz="4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  <a:endParaRPr lang="en-US" sz="4600" spc="114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AutoShape 7"/>
          <p:cNvSpPr/>
          <p:nvPr/>
        </p:nvSpPr>
        <p:spPr>
          <a:xfrm>
            <a:off x="152401" y="2705100"/>
            <a:ext cx="10439399" cy="1066800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64" name="TextBox 8"/>
          <p:cNvSpPr txBox="1"/>
          <p:nvPr/>
        </p:nvSpPr>
        <p:spPr>
          <a:xfrm>
            <a:off x="1768956" y="3023056"/>
            <a:ext cx="3505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</p:txBody>
      </p:sp>
      <p:sp>
        <p:nvSpPr>
          <p:cNvPr id="77" name="AutoShape 13"/>
          <p:cNvSpPr/>
          <p:nvPr/>
        </p:nvSpPr>
        <p:spPr>
          <a:xfrm>
            <a:off x="152401" y="3926323"/>
            <a:ext cx="10439399" cy="1085975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80" name="AutoShape 18"/>
          <p:cNvSpPr/>
          <p:nvPr/>
        </p:nvSpPr>
        <p:spPr>
          <a:xfrm>
            <a:off x="137159" y="5220780"/>
            <a:ext cx="10454642" cy="1090361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87" name="AutoShape 23"/>
          <p:cNvSpPr/>
          <p:nvPr/>
        </p:nvSpPr>
        <p:spPr>
          <a:xfrm>
            <a:off x="152401" y="6470126"/>
            <a:ext cx="10454642" cy="999856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91" name="AutoShape 28"/>
          <p:cNvSpPr/>
          <p:nvPr/>
        </p:nvSpPr>
        <p:spPr>
          <a:xfrm>
            <a:off x="137158" y="8724933"/>
            <a:ext cx="10469885" cy="1231106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05" name="TextBox 38"/>
          <p:cNvSpPr txBox="1"/>
          <p:nvPr/>
        </p:nvSpPr>
        <p:spPr>
          <a:xfrm>
            <a:off x="2270506" y="5380539"/>
            <a:ext cx="7620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ТЕХНОСФЕРНАЯ БЕЗОПАСНОСТЬ (очная форма)/</a:t>
            </a:r>
          </a:p>
          <a:p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ТЕХНОСФЕРНАЯ БЕЗОПАСНОСТЬ (заочная форма) </a:t>
            </a:r>
          </a:p>
        </p:txBody>
      </p:sp>
      <p:sp>
        <p:nvSpPr>
          <p:cNvPr id="109" name="TextBox 42"/>
          <p:cNvSpPr txBox="1"/>
          <p:nvPr/>
        </p:nvSpPr>
        <p:spPr>
          <a:xfrm>
            <a:off x="1890174" y="6748204"/>
            <a:ext cx="3235874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БИОТЕХНОЛОГИЯ</a:t>
            </a:r>
          </a:p>
        </p:txBody>
      </p:sp>
      <p:sp>
        <p:nvSpPr>
          <p:cNvPr id="113" name="TextBox 46"/>
          <p:cNvSpPr txBox="1"/>
          <p:nvPr/>
        </p:nvSpPr>
        <p:spPr>
          <a:xfrm>
            <a:off x="1849822" y="9097025"/>
            <a:ext cx="76610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ФАРМАЦИЯ</a:t>
            </a:r>
          </a:p>
        </p:txBody>
      </p:sp>
      <p:grpSp>
        <p:nvGrpSpPr>
          <p:cNvPr id="114" name="Group 47"/>
          <p:cNvGrpSpPr/>
          <p:nvPr/>
        </p:nvGrpSpPr>
        <p:grpSpPr>
          <a:xfrm>
            <a:off x="381354" y="6538321"/>
            <a:ext cx="786915" cy="891425"/>
            <a:chOff x="0" y="0"/>
            <a:chExt cx="1044123" cy="2052334"/>
          </a:xfrm>
        </p:grpSpPr>
        <p:pic>
          <p:nvPicPr>
            <p:cNvPr id="115" name="Picture 48"/>
            <p:cNvPicPr>
              <a:picLocks noChangeAspect="1"/>
            </p:cNvPicPr>
            <p:nvPr/>
          </p:nvPicPr>
          <p:blipFill>
            <a:blip r:embed="rId3" cstate="print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116" name="TextBox 49"/>
            <p:cNvSpPr txBox="1"/>
            <p:nvPr/>
          </p:nvSpPr>
          <p:spPr>
            <a:xfrm>
              <a:off x="135671" y="384812"/>
              <a:ext cx="772780" cy="1282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6"/>
                </a:lnSpc>
                <a:spcBef>
                  <a:spcPct val="0"/>
                </a:spcBef>
              </a:pPr>
              <a:r>
                <a:rPr lang="ru-RU" sz="3600" dirty="0">
                  <a:solidFill>
                    <a:srgbClr val="FF0000"/>
                  </a:solidFill>
                  <a:latin typeface="Aileron Heavy"/>
                </a:rPr>
                <a:t>35</a:t>
              </a:r>
              <a:endParaRPr lang="en-US" sz="3600" dirty="0">
                <a:solidFill>
                  <a:srgbClr val="FF0000"/>
                </a:solidFill>
                <a:latin typeface="Aileron Heavy"/>
              </a:endParaRPr>
            </a:p>
          </p:txBody>
        </p:sp>
      </p:grpSp>
      <p:sp>
        <p:nvSpPr>
          <p:cNvPr id="117" name="TextBox 38"/>
          <p:cNvSpPr txBox="1"/>
          <p:nvPr/>
        </p:nvSpPr>
        <p:spPr>
          <a:xfrm>
            <a:off x="1768956" y="4254714"/>
            <a:ext cx="5908439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ТЕХНОЛОГИЯ </a:t>
            </a:r>
          </a:p>
        </p:txBody>
      </p:sp>
      <p:sp>
        <p:nvSpPr>
          <p:cNvPr id="48" name="AutoShape 23"/>
          <p:cNvSpPr/>
          <p:nvPr/>
        </p:nvSpPr>
        <p:spPr>
          <a:xfrm>
            <a:off x="137158" y="7622382"/>
            <a:ext cx="10469885" cy="999856"/>
          </a:xfrm>
          <a:prstGeom prst="rect">
            <a:avLst/>
          </a:prstGeom>
          <a:solidFill>
            <a:srgbClr val="0070C0"/>
          </a:solidFill>
        </p:spPr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363" y="7731707"/>
            <a:ext cx="78771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 descr="F:\ХФ_ПК_презентации\Logo_KhF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Group 47">
            <a:extLst>
              <a:ext uri="{FF2B5EF4-FFF2-40B4-BE49-F238E27FC236}">
                <a16:creationId xmlns:a16="http://schemas.microsoft.com/office/drawing/2014/main" id="{826FB752-E2C0-41F1-BCF5-D2F82E895971}"/>
              </a:ext>
            </a:extLst>
          </p:cNvPr>
          <p:cNvGrpSpPr/>
          <p:nvPr/>
        </p:nvGrpSpPr>
        <p:grpSpPr>
          <a:xfrm>
            <a:off x="336144" y="2805139"/>
            <a:ext cx="786915" cy="891425"/>
            <a:chOff x="0" y="0"/>
            <a:chExt cx="1044123" cy="2052334"/>
          </a:xfrm>
        </p:grpSpPr>
        <p:pic>
          <p:nvPicPr>
            <p:cNvPr id="41" name="Picture 48">
              <a:extLst>
                <a:ext uri="{FF2B5EF4-FFF2-40B4-BE49-F238E27FC236}">
                  <a16:creationId xmlns:a16="http://schemas.microsoft.com/office/drawing/2014/main" id="{E6071614-DBB0-4442-BF30-86364815F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42" name="TextBox 49">
              <a:extLst>
                <a:ext uri="{FF2B5EF4-FFF2-40B4-BE49-F238E27FC236}">
                  <a16:creationId xmlns:a16="http://schemas.microsoft.com/office/drawing/2014/main" id="{248C0CA8-0195-4579-8CF5-3E0BAFF6611F}"/>
                </a:ext>
              </a:extLst>
            </p:cNvPr>
            <p:cNvSpPr txBox="1"/>
            <p:nvPr/>
          </p:nvSpPr>
          <p:spPr>
            <a:xfrm>
              <a:off x="135672" y="224671"/>
              <a:ext cx="772780" cy="1282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4716"/>
                </a:lnSpc>
                <a:spcBef>
                  <a:spcPct val="0"/>
                </a:spcBef>
              </a:pPr>
              <a:r>
                <a:rPr lang="ru-RU" sz="3600" u="none" dirty="0">
                  <a:solidFill>
                    <a:srgbClr val="FF0000"/>
                  </a:solidFill>
                  <a:latin typeface="Aileron Heavy"/>
                </a:rPr>
                <a:t>50</a:t>
              </a:r>
              <a:endParaRPr lang="en-US" sz="3600" u="none" dirty="0">
                <a:solidFill>
                  <a:srgbClr val="FF0000"/>
                </a:solidFill>
                <a:latin typeface="Aileron Heavy"/>
              </a:endParaRPr>
            </a:p>
          </p:txBody>
        </p:sp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F9E043B0-025A-4612-93DA-CE9501468A2B}"/>
              </a:ext>
            </a:extLst>
          </p:cNvPr>
          <p:cNvGrpSpPr/>
          <p:nvPr/>
        </p:nvGrpSpPr>
        <p:grpSpPr>
          <a:xfrm>
            <a:off x="336144" y="3983347"/>
            <a:ext cx="786915" cy="891425"/>
            <a:chOff x="0" y="0"/>
            <a:chExt cx="1044123" cy="2052334"/>
          </a:xfrm>
        </p:grpSpPr>
        <p:pic>
          <p:nvPicPr>
            <p:cNvPr id="47" name="Picture 48">
              <a:extLst>
                <a:ext uri="{FF2B5EF4-FFF2-40B4-BE49-F238E27FC236}">
                  <a16:creationId xmlns:a16="http://schemas.microsoft.com/office/drawing/2014/main" id="{E6BD8AC1-2273-4ACF-A269-5B719E847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49" name="TextBox 49">
              <a:extLst>
                <a:ext uri="{FF2B5EF4-FFF2-40B4-BE49-F238E27FC236}">
                  <a16:creationId xmlns:a16="http://schemas.microsoft.com/office/drawing/2014/main" id="{3E85F05A-AF02-41C3-89D5-3478614BA8D6}"/>
                </a:ext>
              </a:extLst>
            </p:cNvPr>
            <p:cNvSpPr txBox="1"/>
            <p:nvPr/>
          </p:nvSpPr>
          <p:spPr>
            <a:xfrm>
              <a:off x="165687" y="384812"/>
              <a:ext cx="772780" cy="1282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6"/>
                </a:lnSpc>
                <a:spcBef>
                  <a:spcPct val="0"/>
                </a:spcBef>
              </a:pPr>
              <a:r>
                <a:rPr lang="ru-RU" sz="3600" dirty="0">
                  <a:solidFill>
                    <a:srgbClr val="FF0000"/>
                  </a:solidFill>
                  <a:latin typeface="Aileron Heavy"/>
                </a:rPr>
                <a:t>25</a:t>
              </a:r>
              <a:endParaRPr lang="en-US" sz="3600" dirty="0">
                <a:solidFill>
                  <a:srgbClr val="FF0000"/>
                </a:solidFill>
                <a:latin typeface="Aileron Heavy"/>
              </a:endParaRPr>
            </a:p>
          </p:txBody>
        </p:sp>
      </p:grpSp>
      <p:grpSp>
        <p:nvGrpSpPr>
          <p:cNvPr id="50" name="Group 47">
            <a:extLst>
              <a:ext uri="{FF2B5EF4-FFF2-40B4-BE49-F238E27FC236}">
                <a16:creationId xmlns:a16="http://schemas.microsoft.com/office/drawing/2014/main" id="{6DA9A9B0-1080-4327-A7DF-F4B5987D1BF4}"/>
              </a:ext>
            </a:extLst>
          </p:cNvPr>
          <p:cNvGrpSpPr/>
          <p:nvPr/>
        </p:nvGrpSpPr>
        <p:grpSpPr>
          <a:xfrm>
            <a:off x="243704" y="5307649"/>
            <a:ext cx="1485900" cy="884445"/>
            <a:chOff x="0" y="0"/>
            <a:chExt cx="1044123" cy="2052334"/>
          </a:xfrm>
        </p:grpSpPr>
        <p:pic>
          <p:nvPicPr>
            <p:cNvPr id="54" name="Picture 48">
              <a:extLst>
                <a:ext uri="{FF2B5EF4-FFF2-40B4-BE49-F238E27FC236}">
                  <a16:creationId xmlns:a16="http://schemas.microsoft.com/office/drawing/2014/main" id="{F3020150-0FE3-487A-9E84-50245EE46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C86FD4C9-634E-42E8-860B-597389AA6EF0}"/>
                </a:ext>
              </a:extLst>
            </p:cNvPr>
            <p:cNvSpPr txBox="1"/>
            <p:nvPr/>
          </p:nvSpPr>
          <p:spPr>
            <a:xfrm>
              <a:off x="150072" y="268147"/>
              <a:ext cx="772780" cy="1279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6"/>
                </a:lnSpc>
                <a:spcBef>
                  <a:spcPct val="0"/>
                </a:spcBef>
              </a:pPr>
              <a:r>
                <a:rPr lang="ru-RU" sz="3400" dirty="0">
                  <a:solidFill>
                    <a:srgbClr val="FF0000"/>
                  </a:solidFill>
                  <a:latin typeface="Aileron Heavy"/>
                </a:rPr>
                <a:t>40/18</a:t>
              </a:r>
              <a:endParaRPr lang="en-US" sz="3400" dirty="0">
                <a:solidFill>
                  <a:srgbClr val="FF0000"/>
                </a:solidFill>
                <a:latin typeface="Aileron Heavy"/>
              </a:endParaRPr>
            </a:p>
          </p:txBody>
        </p:sp>
      </p:grpSp>
      <p:grpSp>
        <p:nvGrpSpPr>
          <p:cNvPr id="60" name="Group 47">
            <a:extLst>
              <a:ext uri="{FF2B5EF4-FFF2-40B4-BE49-F238E27FC236}">
                <a16:creationId xmlns:a16="http://schemas.microsoft.com/office/drawing/2014/main" id="{24BFD117-6736-4AA6-B2D1-DF328B308659}"/>
              </a:ext>
            </a:extLst>
          </p:cNvPr>
          <p:cNvGrpSpPr/>
          <p:nvPr/>
        </p:nvGrpSpPr>
        <p:grpSpPr>
          <a:xfrm>
            <a:off x="358765" y="7668025"/>
            <a:ext cx="786915" cy="891425"/>
            <a:chOff x="0" y="0"/>
            <a:chExt cx="1044123" cy="2052334"/>
          </a:xfrm>
        </p:grpSpPr>
        <p:pic>
          <p:nvPicPr>
            <p:cNvPr id="61" name="Picture 48">
              <a:extLst>
                <a:ext uri="{FF2B5EF4-FFF2-40B4-BE49-F238E27FC236}">
                  <a16:creationId xmlns:a16="http://schemas.microsoft.com/office/drawing/2014/main" id="{C23F40D6-CFB5-4EE1-96CE-C79B45954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24562" r="24562"/>
            <a:stretch>
              <a:fillRect/>
            </a:stretch>
          </p:blipFill>
          <p:spPr>
            <a:xfrm>
              <a:off x="0" y="0"/>
              <a:ext cx="1044123" cy="2052334"/>
            </a:xfrm>
            <a:prstGeom prst="rect">
              <a:avLst/>
            </a:prstGeom>
          </p:spPr>
        </p:pic>
        <p:sp>
          <p:nvSpPr>
            <p:cNvPr id="63" name="TextBox 49">
              <a:extLst>
                <a:ext uri="{FF2B5EF4-FFF2-40B4-BE49-F238E27FC236}">
                  <a16:creationId xmlns:a16="http://schemas.microsoft.com/office/drawing/2014/main" id="{D2AEEE6A-4593-44F9-9FDB-C6A129508D0D}"/>
                </a:ext>
              </a:extLst>
            </p:cNvPr>
            <p:cNvSpPr txBox="1"/>
            <p:nvPr/>
          </p:nvSpPr>
          <p:spPr>
            <a:xfrm>
              <a:off x="116383" y="333846"/>
              <a:ext cx="822084" cy="12827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716"/>
                </a:lnSpc>
                <a:spcBef>
                  <a:spcPct val="0"/>
                </a:spcBef>
              </a:pPr>
              <a:r>
                <a:rPr lang="ru-RU" sz="3600" dirty="0">
                  <a:solidFill>
                    <a:srgbClr val="FF0000"/>
                  </a:solidFill>
                  <a:latin typeface="Aileron Heavy"/>
                </a:rPr>
                <a:t>47</a:t>
              </a:r>
              <a:endParaRPr lang="en-US" sz="3600" dirty="0">
                <a:solidFill>
                  <a:srgbClr val="FF0000"/>
                </a:solidFill>
                <a:latin typeface="Aileron Heavy"/>
              </a:endParaRP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78E6B36-DA64-4F73-A049-57CBD69E8833}"/>
              </a:ext>
            </a:extLst>
          </p:cNvPr>
          <p:cNvGrpSpPr/>
          <p:nvPr/>
        </p:nvGrpSpPr>
        <p:grpSpPr>
          <a:xfrm>
            <a:off x="346887" y="8866757"/>
            <a:ext cx="819547" cy="891425"/>
            <a:chOff x="-34566" y="477073"/>
            <a:chExt cx="1087421" cy="2052334"/>
          </a:xfrm>
        </p:grpSpPr>
        <p:pic>
          <p:nvPicPr>
            <p:cNvPr id="66" name="Picture 48">
              <a:extLst>
                <a:ext uri="{FF2B5EF4-FFF2-40B4-BE49-F238E27FC236}">
                  <a16:creationId xmlns:a16="http://schemas.microsoft.com/office/drawing/2014/main" id="{55998A27-3D6C-4AAA-B3A4-18F146E2D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24562" r="24562"/>
            <a:stretch>
              <a:fillRect/>
            </a:stretch>
          </p:blipFill>
          <p:spPr>
            <a:xfrm>
              <a:off x="-34566" y="477073"/>
              <a:ext cx="1044123" cy="2052334"/>
            </a:xfrm>
            <a:prstGeom prst="rect">
              <a:avLst/>
            </a:prstGeom>
          </p:spPr>
        </p:pic>
        <p:sp>
          <p:nvSpPr>
            <p:cNvPr id="67" name="TextBox 49">
              <a:extLst>
                <a:ext uri="{FF2B5EF4-FFF2-40B4-BE49-F238E27FC236}">
                  <a16:creationId xmlns:a16="http://schemas.microsoft.com/office/drawing/2014/main" id="{A4B5110D-5879-4C9A-BE09-395CBA4B70CF}"/>
                </a:ext>
              </a:extLst>
            </p:cNvPr>
            <p:cNvSpPr txBox="1"/>
            <p:nvPr/>
          </p:nvSpPr>
          <p:spPr>
            <a:xfrm>
              <a:off x="8732" y="781268"/>
              <a:ext cx="1044123" cy="12422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716"/>
                </a:lnSpc>
                <a:spcBef>
                  <a:spcPct val="0"/>
                </a:spcBef>
              </a:pPr>
              <a:r>
                <a:rPr lang="ru-RU" sz="3000" dirty="0">
                  <a:solidFill>
                    <a:srgbClr val="FF0000"/>
                  </a:solidFill>
                  <a:latin typeface="Aileron Heavy"/>
                </a:rPr>
                <a:t>3</a:t>
              </a:r>
              <a:endParaRPr lang="en-US" sz="3000" dirty="0">
                <a:solidFill>
                  <a:srgbClr val="FF0000"/>
                </a:solidFill>
                <a:latin typeface="Aileron Heavy"/>
              </a:endParaRPr>
            </a:p>
          </p:txBody>
        </p:sp>
      </p:grpSp>
      <p:sp>
        <p:nvSpPr>
          <p:cNvPr id="68" name="AutoShape 5">
            <a:extLst>
              <a:ext uri="{FF2B5EF4-FFF2-40B4-BE49-F238E27FC236}">
                <a16:creationId xmlns:a16="http://schemas.microsoft.com/office/drawing/2014/main" id="{78766C2E-DD7F-4B54-8E8B-39B4FBACE14B}"/>
              </a:ext>
            </a:extLst>
          </p:cNvPr>
          <p:cNvSpPr/>
          <p:nvPr/>
        </p:nvSpPr>
        <p:spPr>
          <a:xfrm>
            <a:off x="10591800" y="2705101"/>
            <a:ext cx="7194498" cy="1045534"/>
          </a:xfrm>
          <a:prstGeom prst="rect">
            <a:avLst/>
          </a:prstGeom>
          <a:solidFill>
            <a:srgbClr val="86EAE9">
              <a:alpha val="29803"/>
            </a:srgbClr>
          </a:solidFill>
        </p:spPr>
      </p:sp>
      <p:sp>
        <p:nvSpPr>
          <p:cNvPr id="70" name="AutoShape 11">
            <a:extLst>
              <a:ext uri="{FF2B5EF4-FFF2-40B4-BE49-F238E27FC236}">
                <a16:creationId xmlns:a16="http://schemas.microsoft.com/office/drawing/2014/main" id="{FAEA1926-D9A0-420D-BFEE-2ADD45C8B396}"/>
              </a:ext>
            </a:extLst>
          </p:cNvPr>
          <p:cNvSpPr/>
          <p:nvPr/>
        </p:nvSpPr>
        <p:spPr>
          <a:xfrm>
            <a:off x="10591800" y="3926323"/>
            <a:ext cx="7235184" cy="1085975"/>
          </a:xfrm>
          <a:prstGeom prst="rect">
            <a:avLst/>
          </a:prstGeom>
          <a:solidFill>
            <a:srgbClr val="3EDAD8">
              <a:alpha val="29803"/>
            </a:srgbClr>
          </a:solidFill>
        </p:spPr>
      </p:sp>
      <p:sp>
        <p:nvSpPr>
          <p:cNvPr id="71" name="AutoShape 16">
            <a:extLst>
              <a:ext uri="{FF2B5EF4-FFF2-40B4-BE49-F238E27FC236}">
                <a16:creationId xmlns:a16="http://schemas.microsoft.com/office/drawing/2014/main" id="{CC896D8B-7C9A-4E06-9B68-23BCD712B20A}"/>
              </a:ext>
            </a:extLst>
          </p:cNvPr>
          <p:cNvSpPr/>
          <p:nvPr/>
        </p:nvSpPr>
        <p:spPr>
          <a:xfrm>
            <a:off x="10591801" y="5187986"/>
            <a:ext cx="7238926" cy="1167641"/>
          </a:xfrm>
          <a:prstGeom prst="rect">
            <a:avLst/>
          </a:prstGeom>
          <a:solidFill>
            <a:srgbClr val="37C9EF">
              <a:alpha val="29803"/>
            </a:srgbClr>
          </a:solidFill>
        </p:spPr>
      </p:sp>
      <p:sp>
        <p:nvSpPr>
          <p:cNvPr id="72" name="AutoShape 21">
            <a:extLst>
              <a:ext uri="{FF2B5EF4-FFF2-40B4-BE49-F238E27FC236}">
                <a16:creationId xmlns:a16="http://schemas.microsoft.com/office/drawing/2014/main" id="{00ED419F-3161-4760-8F5B-61B489A1985E}"/>
              </a:ext>
            </a:extLst>
          </p:cNvPr>
          <p:cNvSpPr/>
          <p:nvPr/>
        </p:nvSpPr>
        <p:spPr>
          <a:xfrm>
            <a:off x="10607043" y="6514612"/>
            <a:ext cx="7299603" cy="999856"/>
          </a:xfrm>
          <a:prstGeom prst="rect">
            <a:avLst/>
          </a:prstGeom>
          <a:solidFill>
            <a:srgbClr val="2C92D5">
              <a:alpha val="29803"/>
            </a:srgbClr>
          </a:solidFill>
        </p:spPr>
      </p:sp>
      <p:sp>
        <p:nvSpPr>
          <p:cNvPr id="73" name="AutoShape 21">
            <a:extLst>
              <a:ext uri="{FF2B5EF4-FFF2-40B4-BE49-F238E27FC236}">
                <a16:creationId xmlns:a16="http://schemas.microsoft.com/office/drawing/2014/main" id="{1C3072A1-CE3F-49A5-9114-4413CB404BE2}"/>
              </a:ext>
            </a:extLst>
          </p:cNvPr>
          <p:cNvSpPr/>
          <p:nvPr/>
        </p:nvSpPr>
        <p:spPr>
          <a:xfrm>
            <a:off x="10591801" y="7621518"/>
            <a:ext cx="7314846" cy="999857"/>
          </a:xfrm>
          <a:prstGeom prst="rect">
            <a:avLst/>
          </a:prstGeom>
          <a:solidFill>
            <a:srgbClr val="2C92D5">
              <a:alpha val="29803"/>
            </a:srgbClr>
          </a:solidFill>
        </p:spPr>
      </p:sp>
      <p:sp>
        <p:nvSpPr>
          <p:cNvPr id="74" name="AutoShape 26">
            <a:extLst>
              <a:ext uri="{FF2B5EF4-FFF2-40B4-BE49-F238E27FC236}">
                <a16:creationId xmlns:a16="http://schemas.microsoft.com/office/drawing/2014/main" id="{5392378F-9D7A-45BF-8B81-8584F6B1F1A8}"/>
              </a:ext>
            </a:extLst>
          </p:cNvPr>
          <p:cNvSpPr/>
          <p:nvPr/>
        </p:nvSpPr>
        <p:spPr>
          <a:xfrm>
            <a:off x="10555911" y="8783123"/>
            <a:ext cx="7314845" cy="1172916"/>
          </a:xfrm>
          <a:prstGeom prst="rect">
            <a:avLst/>
          </a:prstGeom>
          <a:solidFill>
            <a:srgbClr val="13538A">
              <a:alpha val="29803"/>
            </a:srgbClr>
          </a:solidFill>
        </p:spPr>
      </p:sp>
      <p:sp>
        <p:nvSpPr>
          <p:cNvPr id="75" name="TextBox 12">
            <a:extLst>
              <a:ext uri="{FF2B5EF4-FFF2-40B4-BE49-F238E27FC236}">
                <a16:creationId xmlns:a16="http://schemas.microsoft.com/office/drawing/2014/main" id="{CE9A00B1-3C01-4E9A-8D89-755E4BEDD89B}"/>
              </a:ext>
            </a:extLst>
          </p:cNvPr>
          <p:cNvSpPr txBox="1"/>
          <p:nvPr/>
        </p:nvSpPr>
        <p:spPr>
          <a:xfrm>
            <a:off x="10716672" y="2732634"/>
            <a:ext cx="694884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spc="1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в области химии, способные решать профессиональные задачи в разных ситуациях трудовой деятельности</a:t>
            </a:r>
            <a:endParaRPr lang="en-US" sz="2000" spc="10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6">
            <a:extLst>
              <a:ext uri="{FF2B5EF4-FFF2-40B4-BE49-F238E27FC236}">
                <a16:creationId xmlns:a16="http://schemas.microsoft.com/office/drawing/2014/main" id="{23A5BECC-9416-4785-A193-59A4F6A11562}"/>
              </a:ext>
            </a:extLst>
          </p:cNvPr>
          <p:cNvSpPr txBox="1"/>
          <p:nvPr/>
        </p:nvSpPr>
        <p:spPr>
          <a:xfrm>
            <a:off x="10645143" y="3867908"/>
            <a:ext cx="722561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spc="1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профессиональной деятельности является химическая промышленность: анализ сырья и продукции на производстве, разработка и внедрение технологических процессов и промышленных систем</a:t>
            </a:r>
            <a:endParaRPr lang="en-US" sz="2000" spc="10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17">
            <a:extLst>
              <a:ext uri="{FF2B5EF4-FFF2-40B4-BE49-F238E27FC236}">
                <a16:creationId xmlns:a16="http://schemas.microsoft.com/office/drawing/2014/main" id="{CD29008E-F8F9-45A9-97D4-CA71437F7274}"/>
              </a:ext>
            </a:extLst>
          </p:cNvPr>
          <p:cNvSpPr txBox="1"/>
          <p:nvPr/>
        </p:nvSpPr>
        <p:spPr>
          <a:xfrm>
            <a:off x="10679673" y="5251406"/>
            <a:ext cx="710662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spc="1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обладающие знаниями в области профессиональной деятельности по обеспечению безопасности человека в современном мире</a:t>
            </a:r>
            <a:endParaRPr lang="en-US" sz="2000" spc="10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22">
            <a:extLst>
              <a:ext uri="{FF2B5EF4-FFF2-40B4-BE49-F238E27FC236}">
                <a16:creationId xmlns:a16="http://schemas.microsoft.com/office/drawing/2014/main" id="{106D43D9-1746-4B42-99A5-A0E14736A001}"/>
              </a:ext>
            </a:extLst>
          </p:cNvPr>
          <p:cNvSpPr txBox="1"/>
          <p:nvPr/>
        </p:nvSpPr>
        <p:spPr>
          <a:xfrm>
            <a:off x="10828650" y="6501983"/>
            <a:ext cx="683687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spc="1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в области биотехнологии для промышленного производства полезных для человека и животных веществ и продуктов</a:t>
            </a:r>
            <a:endParaRPr lang="en-US" sz="2000" spc="100" dirty="0">
              <a:solidFill>
                <a:srgbClr val="19191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22">
            <a:extLst>
              <a:ext uri="{FF2B5EF4-FFF2-40B4-BE49-F238E27FC236}">
                <a16:creationId xmlns:a16="http://schemas.microsoft.com/office/drawing/2014/main" id="{4498312C-9F0B-4E63-BDF2-D2C4FAEEB63B}"/>
              </a:ext>
            </a:extLst>
          </p:cNvPr>
          <p:cNvSpPr txBox="1"/>
          <p:nvPr/>
        </p:nvSpPr>
        <p:spPr>
          <a:xfrm>
            <a:off x="11068519" y="7644692"/>
            <a:ext cx="589814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spc="1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Высококлассные</a:t>
            </a:r>
          </a:p>
          <a:p>
            <a:r>
              <a:rPr lang="ru-RU" sz="2000" spc="1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в области химии, а также преподаватели химии</a:t>
            </a:r>
          </a:p>
        </p:txBody>
      </p:sp>
      <p:sp>
        <p:nvSpPr>
          <p:cNvPr id="82" name="TextBox 22">
            <a:extLst>
              <a:ext uri="{FF2B5EF4-FFF2-40B4-BE49-F238E27FC236}">
                <a16:creationId xmlns:a16="http://schemas.microsoft.com/office/drawing/2014/main" id="{801D0D9C-D91C-4C1B-B45D-A62BE3324207}"/>
              </a:ext>
            </a:extLst>
          </p:cNvPr>
          <p:cNvSpPr txBox="1"/>
          <p:nvPr/>
        </p:nvSpPr>
        <p:spPr>
          <a:xfrm>
            <a:off x="10982281" y="8877182"/>
            <a:ext cx="668323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spc="1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умеющие решать проблемы в области фармации  для организации ми ведения фармацевтической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61281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33289" y="0"/>
            <a:ext cx="18254711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71800" y="728781"/>
            <a:ext cx="123444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04.03.01 Химия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6914" y="3344768"/>
            <a:ext cx="16091486" cy="621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  <a:r>
              <a:rPr lang="ru-RU" sz="3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«Теоретическая и экспериментальная химия»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образования: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(3 экзамена): 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обязательных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химия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на выбор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бюджетных мест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году: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договорной основе в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118 380 руб.</a:t>
            </a:r>
          </a:p>
        </p:txBody>
      </p:sp>
      <p:pic>
        <p:nvPicPr>
          <p:cNvPr id="13" name="Рисунок 12" descr="Шап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970" y="4584070"/>
            <a:ext cx="1749669" cy="1010920"/>
          </a:xfrm>
          <a:prstGeom prst="rect">
            <a:avLst/>
          </a:prstGeom>
        </p:spPr>
      </p:pic>
      <p:pic>
        <p:nvPicPr>
          <p:cNvPr id="14" name="Рисунок 13" descr="врем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343" y="5695443"/>
            <a:ext cx="762000" cy="762000"/>
          </a:xfrm>
          <a:prstGeom prst="rect">
            <a:avLst/>
          </a:prstGeom>
        </p:spPr>
      </p:pic>
      <p:pic>
        <p:nvPicPr>
          <p:cNvPr id="16" name="Рисунок 15" descr="списо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494" y="6639954"/>
            <a:ext cx="838200" cy="838200"/>
          </a:xfrm>
          <a:prstGeom prst="rect">
            <a:avLst/>
          </a:prstGeom>
        </p:spPr>
      </p:pic>
      <p:pic>
        <p:nvPicPr>
          <p:cNvPr id="18" name="Рисунок 17" descr="идея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719" y="7962900"/>
            <a:ext cx="824624" cy="824624"/>
          </a:xfrm>
          <a:prstGeom prst="rect">
            <a:avLst/>
          </a:prstGeom>
        </p:spPr>
      </p:pic>
      <p:pic>
        <p:nvPicPr>
          <p:cNvPr id="19" name="Рисунок 18" descr="F:\ХФ_ПК_презентации\Logo_KhF_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92" y="52787"/>
            <a:ext cx="23177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лупа.png">
            <a:extLst>
              <a:ext uri="{FF2B5EF4-FFF2-40B4-BE49-F238E27FC236}">
                <a16:creationId xmlns:a16="http://schemas.microsoft.com/office/drawing/2014/main" id="{C19BFC16-817D-4904-A3D9-4934FB31690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6552" y="3507219"/>
            <a:ext cx="914400" cy="914400"/>
          </a:xfrm>
          <a:prstGeom prst="rect">
            <a:avLst/>
          </a:prstGeom>
        </p:spPr>
      </p:pic>
      <p:pic>
        <p:nvPicPr>
          <p:cNvPr id="15" name="Рисунок 14" descr="кошелёк.png">
            <a:extLst>
              <a:ext uri="{FF2B5EF4-FFF2-40B4-BE49-F238E27FC236}">
                <a16:creationId xmlns:a16="http://schemas.microsoft.com/office/drawing/2014/main" id="{49459776-83C6-4288-835D-0792259726A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029" y="8983611"/>
            <a:ext cx="7079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8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9600" y="844052"/>
            <a:ext cx="117348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04.03.01  Химия</a:t>
            </a:r>
            <a:endParaRPr lang="en-US" sz="4600" spc="11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2516748"/>
            <a:ext cx="15011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«Теоретическая и экспериментальная химия»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3789" y="4267199"/>
            <a:ext cx="13411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может выбрать выпускник: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8800" y="5067300"/>
            <a:ext cx="13411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Химик-эксперт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Инженер-химик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Химик-аналитик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Химик-технолог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биохимического производства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нанохимии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Нанохимик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ru-RU" sz="3600" b="1" dirty="0"/>
          </a:p>
        </p:txBody>
      </p:sp>
      <p:pic>
        <p:nvPicPr>
          <p:cNvPr id="16" name="Рисунок 15" descr="луп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55270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ей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152900"/>
            <a:ext cx="1014241" cy="800016"/>
          </a:xfrm>
          <a:prstGeom prst="rect">
            <a:avLst/>
          </a:prstGeom>
        </p:spPr>
      </p:pic>
      <p:pic>
        <p:nvPicPr>
          <p:cNvPr id="15" name="Рисунок 14" descr="F:\ХФ_ПК_презентации\Logo_KhF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DE622E-55AE-4DA4-BA04-48FD5CFB758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99" y="3595572"/>
            <a:ext cx="6850001" cy="4174679"/>
          </a:xfrm>
          <a:prstGeom prst="rect">
            <a:avLst/>
          </a:prstGeom>
          <a:noFill/>
          <a:ln w="698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0165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933700"/>
            <a:ext cx="8305800" cy="17526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я могу работать?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09600" y="844052"/>
            <a:ext cx="117348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04.03.01 Химия</a:t>
            </a:r>
            <a:endParaRPr lang="en-US" sz="4600" spc="114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5"/>
          <p:cNvSpPr/>
          <p:nvPr/>
        </p:nvSpPr>
        <p:spPr>
          <a:xfrm>
            <a:off x="1112159" y="8291050"/>
            <a:ext cx="806852" cy="1071563"/>
          </a:xfrm>
          <a:prstGeom prst="rect">
            <a:avLst/>
          </a:prstGeom>
          <a:solidFill>
            <a:srgbClr val="86EAE9">
              <a:alpha val="16862"/>
            </a:srgbClr>
          </a:solidFill>
        </p:spPr>
      </p:sp>
      <p:sp>
        <p:nvSpPr>
          <p:cNvPr id="8" name="AutoShape 6"/>
          <p:cNvSpPr/>
          <p:nvPr/>
        </p:nvSpPr>
        <p:spPr>
          <a:xfrm>
            <a:off x="1899994" y="8291050"/>
            <a:ext cx="11880496" cy="1071563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11" name="TextBox 9"/>
          <p:cNvSpPr txBox="1"/>
          <p:nvPr/>
        </p:nvSpPr>
        <p:spPr>
          <a:xfrm>
            <a:off x="1301022" y="8578520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86EAE9"/>
                </a:solidFill>
                <a:latin typeface="Aileron Regular Bold"/>
              </a:rPr>
              <a:t>01</a:t>
            </a:r>
          </a:p>
        </p:txBody>
      </p:sp>
      <p:sp>
        <p:nvSpPr>
          <p:cNvPr id="12" name="AutoShape 10"/>
          <p:cNvSpPr/>
          <p:nvPr/>
        </p:nvSpPr>
        <p:spPr>
          <a:xfrm>
            <a:off x="4321284" y="6896100"/>
            <a:ext cx="10766316" cy="1143000"/>
          </a:xfrm>
          <a:prstGeom prst="rect">
            <a:avLst/>
          </a:prstGeom>
          <a:solidFill>
            <a:srgbClr val="3EDAD8"/>
          </a:solidFill>
        </p:spPr>
      </p:sp>
      <p:sp>
        <p:nvSpPr>
          <p:cNvPr id="13" name="AutoShape 11"/>
          <p:cNvSpPr/>
          <p:nvPr/>
        </p:nvSpPr>
        <p:spPr>
          <a:xfrm>
            <a:off x="6683484" y="5524500"/>
            <a:ext cx="9394715" cy="1143000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14" name="AutoShape 12"/>
          <p:cNvSpPr/>
          <p:nvPr/>
        </p:nvSpPr>
        <p:spPr>
          <a:xfrm>
            <a:off x="8512283" y="4229100"/>
            <a:ext cx="8556517" cy="1103786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15" name="AutoShape 13"/>
          <p:cNvSpPr/>
          <p:nvPr/>
        </p:nvSpPr>
        <p:spPr>
          <a:xfrm>
            <a:off x="10722084" y="2857500"/>
            <a:ext cx="7261116" cy="1143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6" name="AutoShape 14"/>
          <p:cNvSpPr/>
          <p:nvPr/>
        </p:nvSpPr>
        <p:spPr>
          <a:xfrm>
            <a:off x="3514432" y="6896100"/>
            <a:ext cx="806852" cy="1143000"/>
          </a:xfrm>
          <a:prstGeom prst="rect">
            <a:avLst/>
          </a:prstGeom>
          <a:solidFill>
            <a:srgbClr val="3EDAD8">
              <a:alpha val="19607"/>
            </a:srgbClr>
          </a:solidFill>
        </p:spPr>
      </p:sp>
      <p:sp>
        <p:nvSpPr>
          <p:cNvPr id="17" name="TextBox 15"/>
          <p:cNvSpPr txBox="1"/>
          <p:nvPr/>
        </p:nvSpPr>
        <p:spPr>
          <a:xfrm>
            <a:off x="3703295" y="7221052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3EDAD8"/>
                </a:solidFill>
                <a:latin typeface="Aileron Regular Bold"/>
              </a:rPr>
              <a:t>02</a:t>
            </a:r>
          </a:p>
        </p:txBody>
      </p:sp>
      <p:sp>
        <p:nvSpPr>
          <p:cNvPr id="18" name="AutoShape 16"/>
          <p:cNvSpPr/>
          <p:nvPr/>
        </p:nvSpPr>
        <p:spPr>
          <a:xfrm>
            <a:off x="5876632" y="5524500"/>
            <a:ext cx="806852" cy="1143000"/>
          </a:xfrm>
          <a:prstGeom prst="rect">
            <a:avLst/>
          </a:prstGeom>
          <a:solidFill>
            <a:srgbClr val="37C9EF">
              <a:alpha val="19607"/>
            </a:srgbClr>
          </a:solidFill>
        </p:spPr>
      </p:sp>
      <p:sp>
        <p:nvSpPr>
          <p:cNvPr id="19" name="TextBox 17"/>
          <p:cNvSpPr txBox="1"/>
          <p:nvPr/>
        </p:nvSpPr>
        <p:spPr>
          <a:xfrm>
            <a:off x="6065495" y="5845931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37C9EF"/>
                </a:solidFill>
                <a:latin typeface="Aileron Regular Bold"/>
              </a:rPr>
              <a:t>03</a:t>
            </a:r>
          </a:p>
        </p:txBody>
      </p:sp>
      <p:sp>
        <p:nvSpPr>
          <p:cNvPr id="20" name="AutoShape 18"/>
          <p:cNvSpPr/>
          <p:nvPr/>
        </p:nvSpPr>
        <p:spPr>
          <a:xfrm>
            <a:off x="7705432" y="4229100"/>
            <a:ext cx="806852" cy="1103786"/>
          </a:xfrm>
          <a:prstGeom prst="rect">
            <a:avLst/>
          </a:prstGeom>
          <a:solidFill>
            <a:srgbClr val="2C92D5">
              <a:alpha val="19607"/>
            </a:srgbClr>
          </a:solidFill>
        </p:spPr>
      </p:sp>
      <p:sp>
        <p:nvSpPr>
          <p:cNvPr id="21" name="TextBox 19"/>
          <p:cNvSpPr txBox="1"/>
          <p:nvPr/>
        </p:nvSpPr>
        <p:spPr>
          <a:xfrm>
            <a:off x="7894296" y="4530924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2C92D5"/>
                </a:solidFill>
                <a:latin typeface="Aileron Regular Bold"/>
              </a:rPr>
              <a:t>04</a:t>
            </a:r>
          </a:p>
        </p:txBody>
      </p:sp>
      <p:sp>
        <p:nvSpPr>
          <p:cNvPr id="22" name="AutoShape 20"/>
          <p:cNvSpPr/>
          <p:nvPr/>
        </p:nvSpPr>
        <p:spPr>
          <a:xfrm>
            <a:off x="9915232" y="2857500"/>
            <a:ext cx="806852" cy="1143000"/>
          </a:xfrm>
          <a:prstGeom prst="rect">
            <a:avLst/>
          </a:prstGeom>
          <a:solidFill>
            <a:srgbClr val="13538A">
              <a:alpha val="19607"/>
            </a:srgbClr>
          </a:solidFill>
        </p:spPr>
      </p:sp>
      <p:sp>
        <p:nvSpPr>
          <p:cNvPr id="23" name="TextBox 21"/>
          <p:cNvSpPr txBox="1"/>
          <p:nvPr/>
        </p:nvSpPr>
        <p:spPr>
          <a:xfrm>
            <a:off x="10104096" y="3178930"/>
            <a:ext cx="429125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888"/>
              </a:lnSpc>
            </a:pPr>
            <a:r>
              <a:rPr lang="en-US" sz="2400" dirty="0">
                <a:solidFill>
                  <a:srgbClr val="13538A"/>
                </a:solidFill>
                <a:latin typeface="Aileron Regular Bold"/>
              </a:rPr>
              <a:t>05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10820400" y="3028890"/>
            <a:ext cx="7275463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2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Научно-исследовательские организации Российской академии наук </a:t>
            </a:r>
            <a:endParaRPr lang="en-US" sz="2800" spc="2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8740883" y="4380883"/>
            <a:ext cx="809931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2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Экспертные криминалистические центры МВД, ФСБ</a:t>
            </a:r>
            <a:endParaRPr lang="en-US" sz="2800" spc="2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6988283" y="5695890"/>
            <a:ext cx="878511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2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Сертификационные центры, </a:t>
            </a:r>
          </a:p>
          <a:p>
            <a:r>
              <a:rPr lang="ru-RU" sz="2800" spc="2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таможенные службы</a:t>
            </a:r>
            <a:endParaRPr lang="en-US" sz="2800" spc="2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4354854" y="6894040"/>
            <a:ext cx="10080516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600" spc="2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химических, пищевых, металлургических, фармацевтических, нефтехимических, горно- и газодобывающих производств</a:t>
            </a:r>
            <a:endParaRPr lang="en-US" sz="2600" spc="2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1981763" y="8443869"/>
            <a:ext cx="1225418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spc="2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научных центров, ведущих исследования в области химии, биохимии, геохимии, нефтехимии, экологии, фармации</a:t>
            </a:r>
            <a:endParaRPr lang="en-US" sz="2800" spc="2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 descr="F:\ХФ_ПК_презентации\Logo_KhF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97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/>
          </p:cNvPicPr>
          <p:nvPr/>
        </p:nvPicPr>
        <p:blipFill>
          <a:blip r:embed="rId3" cstate="print"/>
          <a:srcRect l="363" r="1311" b="77522"/>
          <a:stretch>
            <a:fillRect/>
          </a:stretch>
        </p:blipFill>
        <p:spPr>
          <a:xfrm>
            <a:off x="0" y="0"/>
            <a:ext cx="18288000" cy="2400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87700" y="475838"/>
            <a:ext cx="131381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подготовки: </a:t>
            </a:r>
          </a:p>
          <a:p>
            <a:pPr>
              <a:lnSpc>
                <a:spcPts val="5444"/>
              </a:lnSpc>
            </a:pPr>
            <a:r>
              <a:rPr lang="ru-RU" sz="5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20.03.01 Техносферная безопасность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93850" y="3092068"/>
            <a:ext cx="16894150" cy="662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Профиль: </a:t>
            </a:r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 в техносфере»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образования: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обучения: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года (очная форма), 4,5 года (заочная форма)</a:t>
            </a:r>
          </a:p>
          <a:p>
            <a:pPr lvl="0">
              <a:spcBef>
                <a:spcPts val="1000"/>
              </a:spcBef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 (3 экзамена): </a:t>
            </a:r>
            <a:r>
              <a:rPr lang="ru-RU" sz="3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обязательных </a:t>
            </a:r>
          </a:p>
          <a:p>
            <a:pPr lvl="0">
              <a:spcBef>
                <a:spcPts val="100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язык, математика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на выбор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информатика и ИКТ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ru-RU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бюджетных мест </a:t>
            </a:r>
            <a:r>
              <a:rPr lang="ru-RU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году: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(очная форма)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(заочная форма)</a:t>
            </a:r>
          </a:p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обучения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договорной основе в </a:t>
            </a:r>
            <a:r>
              <a:rPr lang="ru-RU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очная форма  118 380 руб.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заочная форма 47 970 руб.</a:t>
            </a:r>
          </a:p>
        </p:txBody>
      </p:sp>
      <p:pic>
        <p:nvPicPr>
          <p:cNvPr id="13" name="Рисунок 12" descr="Шап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009" y="4492202"/>
            <a:ext cx="1749669" cy="1010920"/>
          </a:xfrm>
          <a:prstGeom prst="rect">
            <a:avLst/>
          </a:prstGeom>
        </p:spPr>
      </p:pic>
      <p:pic>
        <p:nvPicPr>
          <p:cNvPr id="14" name="Рисунок 13" descr="врем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683" y="5544422"/>
            <a:ext cx="762000" cy="762000"/>
          </a:xfrm>
          <a:prstGeom prst="rect">
            <a:avLst/>
          </a:prstGeom>
        </p:spPr>
      </p:pic>
      <p:pic>
        <p:nvPicPr>
          <p:cNvPr id="16" name="Рисунок 15" descr="список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583" y="6691219"/>
            <a:ext cx="838200" cy="838200"/>
          </a:xfrm>
          <a:prstGeom prst="rect">
            <a:avLst/>
          </a:prstGeom>
        </p:spPr>
      </p:pic>
      <p:pic>
        <p:nvPicPr>
          <p:cNvPr id="18" name="Рисунок 17" descr="иде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9226" y="7914216"/>
            <a:ext cx="824624" cy="824624"/>
          </a:xfrm>
          <a:prstGeom prst="rect">
            <a:avLst/>
          </a:prstGeom>
        </p:spPr>
      </p:pic>
      <p:pic>
        <p:nvPicPr>
          <p:cNvPr id="19" name="Рисунок 18" descr="F:\ХФ_ПК_презентации\Logo_KhF_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0" y="41300"/>
            <a:ext cx="2317700" cy="231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лупа.png">
            <a:extLst>
              <a:ext uri="{FF2B5EF4-FFF2-40B4-BE49-F238E27FC236}">
                <a16:creationId xmlns:a16="http://schemas.microsoft.com/office/drawing/2014/main" id="{5608DB9D-B20A-41C4-9FB7-487E2BEB7F7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6090" y="3471307"/>
            <a:ext cx="914400" cy="914400"/>
          </a:xfrm>
          <a:prstGeom prst="rect">
            <a:avLst/>
          </a:prstGeom>
        </p:spPr>
      </p:pic>
      <p:pic>
        <p:nvPicPr>
          <p:cNvPr id="15" name="Рисунок 14" descr="кошелёк.png">
            <a:extLst>
              <a:ext uri="{FF2B5EF4-FFF2-40B4-BE49-F238E27FC236}">
                <a16:creationId xmlns:a16="http://schemas.microsoft.com/office/drawing/2014/main" id="{1F5C8B95-BD80-4A67-8FFD-38DADE4F43C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5683" y="9033723"/>
            <a:ext cx="7079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7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18838</TotalTime>
  <Words>1763</Words>
  <Application>Microsoft Office PowerPoint</Application>
  <PresentationFormat>Произвольный</PresentationFormat>
  <Paragraphs>301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Times New Roman</vt:lpstr>
      <vt:lpstr>Aileron Regular Bold</vt:lpstr>
      <vt:lpstr>Arial</vt:lpstr>
      <vt:lpstr>Aileron Heavy</vt:lpstr>
      <vt:lpstr>Calibri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Challenge Blue Gradient Technology Wide Presentation</dc:title>
  <dc:creator>1</dc:creator>
  <cp:lastModifiedBy>Марина Чепрасова</cp:lastModifiedBy>
  <cp:revision>273</cp:revision>
  <dcterms:created xsi:type="dcterms:W3CDTF">2006-08-16T00:00:00Z</dcterms:created>
  <dcterms:modified xsi:type="dcterms:W3CDTF">2022-03-22T10:58:28Z</dcterms:modified>
  <dc:identifier>DAD5ZCbYnx8</dc:identifier>
</cp:coreProperties>
</file>